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0" r:id="rId4"/>
    <p:sldMasterId id="2147483799" r:id="rId5"/>
  </p:sldMasterIdLst>
  <p:notesMasterIdLst>
    <p:notesMasterId r:id="rId29"/>
  </p:notesMasterIdLst>
  <p:sldIdLst>
    <p:sldId id="285" r:id="rId6"/>
    <p:sldId id="376" r:id="rId7"/>
    <p:sldId id="258" r:id="rId8"/>
    <p:sldId id="401" r:id="rId9"/>
    <p:sldId id="257" r:id="rId10"/>
    <p:sldId id="394" r:id="rId11"/>
    <p:sldId id="415" r:id="rId12"/>
    <p:sldId id="418" r:id="rId13"/>
    <p:sldId id="379" r:id="rId14"/>
    <p:sldId id="405" r:id="rId15"/>
    <p:sldId id="402" r:id="rId16"/>
    <p:sldId id="344" r:id="rId17"/>
    <p:sldId id="406" r:id="rId18"/>
    <p:sldId id="408" r:id="rId19"/>
    <p:sldId id="389" r:id="rId20"/>
    <p:sldId id="409" r:id="rId21"/>
    <p:sldId id="404" r:id="rId22"/>
    <p:sldId id="396" r:id="rId23"/>
    <p:sldId id="361" r:id="rId24"/>
    <p:sldId id="411" r:id="rId25"/>
    <p:sldId id="412" r:id="rId26"/>
    <p:sldId id="335" r:id="rId27"/>
    <p:sldId id="390" r:id="rId28"/>
  </p:sldIdLst>
  <p:sldSz cx="9144000" cy="5143500" type="screen16x9"/>
  <p:notesSz cx="6858000" cy="9144000"/>
  <p:embeddedFontLst>
    <p:embeddedFont>
      <p:font typeface="Archivo" pitchFamily="2" charset="77"/>
      <p:regular r:id="rId30"/>
      <p:bold r:id="rId31"/>
      <p:italic r:id="rId32"/>
      <p:boldItalic r:id="rId33"/>
    </p:embeddedFont>
    <p:embeddedFont>
      <p:font typeface="Archivo Medium" pitchFamily="2" charset="77"/>
      <p:regular r:id="rId34"/>
      <p:bold r:id="rId35"/>
      <p:italic r:id="rId36"/>
      <p:boldItalic r:id="rId37"/>
    </p:embeddedFont>
    <p:embeddedFont>
      <p:font typeface="Archivo SemiBold" pitchFamily="2" charset="77"/>
      <p:regular r:id="rId38"/>
      <p:bold r:id="rId39"/>
      <p:italic r:id="rId40"/>
      <p:boldItalic r:id="rId41"/>
    </p:embeddedFont>
    <p:embeddedFont>
      <p:font typeface="Helvetica Neue" panose="02000503000000020004" pitchFamily="2" charset="0"/>
      <p:regular r:id="rId42"/>
      <p:bold r:id="rId43"/>
      <p:italic r:id="rId44"/>
      <p:boldItalic r:id="rId45"/>
    </p:embeddedFont>
    <p:embeddedFont>
      <p:font typeface="Montserrat" pitchFamily="2" charset="77"/>
      <p:regular r:id="rId46"/>
      <p:bold r:id="rId47"/>
      <p:italic r:id="rId48"/>
      <p:boldItalic r:id="rId49"/>
    </p:embeddedFont>
    <p:embeddedFont>
      <p:font typeface="Montserrat Medium" panose="020F0502020204030204" pitchFamily="34" charset="0"/>
      <p:regular r:id="rId50"/>
      <p:bold r:id="rId51"/>
      <p:italic r:id="rId52"/>
      <p:boldItalic r:id="rId53"/>
    </p:embeddedFont>
    <p:embeddedFont>
      <p:font typeface="Prompt SemiBold" panose="020B0604020202020204" pitchFamily="34" charset="0"/>
      <p:regular r:id="rId54"/>
      <p:bold r:id="rId55"/>
      <p:italic r:id="rId56"/>
      <p:boldItalic r:id="rId5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35D142A-855E-6148-B74B-A59FB54C32EC}">
          <p14:sldIdLst>
            <p14:sldId id="285"/>
            <p14:sldId id="376"/>
            <p14:sldId id="258"/>
            <p14:sldId id="401"/>
            <p14:sldId id="257"/>
            <p14:sldId id="394"/>
            <p14:sldId id="415"/>
            <p14:sldId id="418"/>
            <p14:sldId id="379"/>
            <p14:sldId id="405"/>
            <p14:sldId id="402"/>
            <p14:sldId id="344"/>
            <p14:sldId id="406"/>
            <p14:sldId id="408"/>
            <p14:sldId id="389"/>
            <p14:sldId id="409"/>
            <p14:sldId id="404"/>
            <p14:sldId id="396"/>
            <p14:sldId id="361"/>
            <p14:sldId id="411"/>
            <p14:sldId id="412"/>
            <p14:sldId id="335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iano Muratore" initials="" lastIdx="5" clrIdx="0"/>
  <p:cmAuthor id="1" name="anna longobucco" initials="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3EB1"/>
    <a:srgbClr val="72247F"/>
    <a:srgbClr val="1443A0"/>
    <a:srgbClr val="E34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2C8724-E7C7-4FFC-A700-14CDD5D57DEB}">
  <a:tblStyle styleId="{222C8724-E7C7-4FFC-A700-14CDD5D57DE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94"/>
    <p:restoredTop sz="81937" autoAdjust="0"/>
  </p:normalViewPr>
  <p:slideViewPr>
    <p:cSldViewPr snapToGrid="0">
      <p:cViewPr varScale="1">
        <p:scale>
          <a:sx n="137" d="100"/>
          <a:sy n="137" d="100"/>
        </p:scale>
        <p:origin x="960" y="1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font" Target="fonts/font10.fntdata"/><Relationship Id="rId21" Type="http://schemas.openxmlformats.org/officeDocument/2006/relationships/slide" Target="slides/slide16.xml"/><Relationship Id="rId34" Type="http://schemas.openxmlformats.org/officeDocument/2006/relationships/font" Target="fonts/font5.fntdata"/><Relationship Id="rId42" Type="http://schemas.openxmlformats.org/officeDocument/2006/relationships/font" Target="fonts/font13.fntdata"/><Relationship Id="rId47" Type="http://schemas.openxmlformats.org/officeDocument/2006/relationships/font" Target="fonts/font18.fntdata"/><Relationship Id="rId50" Type="http://schemas.openxmlformats.org/officeDocument/2006/relationships/font" Target="fonts/font21.fntdata"/><Relationship Id="rId55" Type="http://schemas.openxmlformats.org/officeDocument/2006/relationships/font" Target="fonts/font26.fntdata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notesMaster" Target="notesMasters/notesMaster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45" Type="http://schemas.openxmlformats.org/officeDocument/2006/relationships/font" Target="fonts/font16.fntdata"/><Relationship Id="rId53" Type="http://schemas.openxmlformats.org/officeDocument/2006/relationships/font" Target="fonts/font24.fntdata"/><Relationship Id="rId58" Type="http://schemas.openxmlformats.org/officeDocument/2006/relationships/commentAuthors" Target="commentAuthors.xml"/><Relationship Id="rId5" Type="http://schemas.openxmlformats.org/officeDocument/2006/relationships/slideMaster" Target="slideMasters/slideMaster2.xml"/><Relationship Id="rId61" Type="http://schemas.openxmlformats.org/officeDocument/2006/relationships/theme" Target="theme/theme1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font" Target="fonts/font14.fntdata"/><Relationship Id="rId48" Type="http://schemas.openxmlformats.org/officeDocument/2006/relationships/font" Target="fonts/font19.fntdata"/><Relationship Id="rId56" Type="http://schemas.openxmlformats.org/officeDocument/2006/relationships/font" Target="fonts/font27.fntdata"/><Relationship Id="rId8" Type="http://schemas.openxmlformats.org/officeDocument/2006/relationships/slide" Target="slides/slide3.xml"/><Relationship Id="rId51" Type="http://schemas.openxmlformats.org/officeDocument/2006/relationships/font" Target="fonts/font2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4.fntdata"/><Relationship Id="rId38" Type="http://schemas.openxmlformats.org/officeDocument/2006/relationships/font" Target="fonts/font9.fntdata"/><Relationship Id="rId46" Type="http://schemas.openxmlformats.org/officeDocument/2006/relationships/font" Target="fonts/font17.fntdata"/><Relationship Id="rId59" Type="http://schemas.openxmlformats.org/officeDocument/2006/relationships/presProps" Target="presProps.xml"/><Relationship Id="rId20" Type="http://schemas.openxmlformats.org/officeDocument/2006/relationships/slide" Target="slides/slide15.xml"/><Relationship Id="rId41" Type="http://schemas.openxmlformats.org/officeDocument/2006/relationships/font" Target="fonts/font12.fntdata"/><Relationship Id="rId54" Type="http://schemas.openxmlformats.org/officeDocument/2006/relationships/font" Target="fonts/font25.fntdata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7.fntdata"/><Relationship Id="rId49" Type="http://schemas.openxmlformats.org/officeDocument/2006/relationships/font" Target="fonts/font20.fntdata"/><Relationship Id="rId57" Type="http://schemas.openxmlformats.org/officeDocument/2006/relationships/font" Target="fonts/font28.fntdata"/><Relationship Id="rId10" Type="http://schemas.openxmlformats.org/officeDocument/2006/relationships/slide" Target="slides/slide5.xml"/><Relationship Id="rId31" Type="http://schemas.openxmlformats.org/officeDocument/2006/relationships/font" Target="fonts/font2.fntdata"/><Relationship Id="rId44" Type="http://schemas.openxmlformats.org/officeDocument/2006/relationships/font" Target="fonts/font15.fntdata"/><Relationship Id="rId52" Type="http://schemas.openxmlformats.org/officeDocument/2006/relationships/font" Target="fonts/font23.fntdata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ADDA49BD-9721-BD28-352B-98ED4D5F8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61f4e7e52_0_586:notes">
            <a:extLst>
              <a:ext uri="{FF2B5EF4-FFF2-40B4-BE49-F238E27FC236}">
                <a16:creationId xmlns:a16="http://schemas.microsoft.com/office/drawing/2014/main" id="{D0C2226C-C542-9E93-62D1-1D32553E6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61f4e7e52_0_586:notes">
            <a:extLst>
              <a:ext uri="{FF2B5EF4-FFF2-40B4-BE49-F238E27FC236}">
                <a16:creationId xmlns:a16="http://schemas.microsoft.com/office/drawing/2014/main" id="{1DA91877-FB11-073E-31AB-9EF563DFA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21114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9FB9B-0126-519F-2DE2-C023C2B40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2DE4A-343E-C84C-D161-B34B20765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7FC0A-1787-923F-A974-0515497F8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951140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ES_tradnl" dirty="0"/>
              <a:t>La AI Generativa es muy buena para interpretar y participar de conversaciones humanas</a:t>
            </a:r>
          </a:p>
        </p:txBody>
      </p:sp>
    </p:spTree>
    <p:extLst>
      <p:ext uri="{BB962C8B-B14F-4D97-AF65-F5344CB8AC3E}">
        <p14:creationId xmlns:p14="http://schemas.microsoft.com/office/powerpoint/2010/main" val="3296045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9467469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69762-C6AA-F4B0-5C8E-6D5828812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7D0BE-7A97-3F90-3C0A-1D0B09EEC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BBF7-5A5A-DCE4-3F2C-B240FE542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91546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6E41459C-94F7-4168-9AE7-3EF0D42E2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61f4e7e52_0_586:notes">
            <a:extLst>
              <a:ext uri="{FF2B5EF4-FFF2-40B4-BE49-F238E27FC236}">
                <a16:creationId xmlns:a16="http://schemas.microsoft.com/office/drawing/2014/main" id="{F0383B4F-40A6-F95D-6E12-80590A12FA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61f4e7e52_0_586:notes">
            <a:extLst>
              <a:ext uri="{FF2B5EF4-FFF2-40B4-BE49-F238E27FC236}">
                <a16:creationId xmlns:a16="http://schemas.microsoft.com/office/drawing/2014/main" id="{2D4FE38F-2B37-1060-307D-1E6EFEA1FF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PATIENT</a:t>
            </a:r>
          </a:p>
          <a:p>
            <a:pPr marL="0" indent="0">
              <a:buNone/>
            </a:pPr>
            <a:r>
              <a:rPr lang="es-ES" dirty="0"/>
              <a:t>BUSY</a:t>
            </a:r>
          </a:p>
          <a:p>
            <a:pPr marL="0" indent="0">
              <a:buNone/>
            </a:pPr>
            <a:r>
              <a:rPr lang="es-ES" dirty="0"/>
              <a:t>CLEANING</a:t>
            </a:r>
          </a:p>
          <a:p>
            <a:pPr marL="0" indent="0">
              <a:buNone/>
            </a:pPr>
            <a:r>
              <a:rPr lang="es-ES" dirty="0"/>
              <a:t>EMPTY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Experiencias que sorprendan por su simplicidad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44835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56565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AC0C619-DD6A-9538-4826-2C803EDD5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191403E-A28C-8EB9-EB5E-F8CEA4EB35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9AF21A8-A00B-CC5F-0452-6A04D459E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  <a:buNone/>
            </a:pPr>
            <a:r>
              <a:rPr lang="es-MX" sz="1100" b="1" dirty="0"/>
              <a:t>Ahora, es innegable que ya está lista para ayudarnos. Dónde y como? Bueno mi objetivos es compartirles un cambio radical en el paradigma de la forma en que se ejercen las tareas asistenciales.</a:t>
            </a:r>
          </a:p>
          <a:p>
            <a:pPr marL="0" indent="0" algn="l">
              <a:spcAft>
                <a:spcPts val="1600"/>
              </a:spcAft>
              <a:buNone/>
            </a:pPr>
            <a:r>
              <a:rPr lang="es-MX" sz="1100" b="1" dirty="0"/>
              <a:t>Con cuál de estos dos sujetos identifican a un profesional de la salud antes de realizar una tarea asistencial y cual creen que está a minutos de correr 100 </a:t>
            </a:r>
            <a:r>
              <a:rPr lang="es-MX" sz="1100" b="1" dirty="0" err="1"/>
              <a:t>metos</a:t>
            </a:r>
            <a:r>
              <a:rPr lang="es-MX" sz="1100" b="1" dirty="0"/>
              <a:t>? O sea, uno va a operar un corazón y otro va a correr una cuadra. No voy a minimizar el impacto socio cultural del deporte en la humanidad, pero lo que está claro es la oportunidad que tenemos de llevar la tarea asistencial al alto rendimiento</a:t>
            </a:r>
          </a:p>
          <a:p>
            <a:pPr marL="0" indent="0" algn="ctr">
              <a:spcAft>
                <a:spcPts val="1600"/>
              </a:spcAft>
              <a:buNone/>
            </a:pPr>
            <a:endParaRPr lang="es-MX" sz="1100" b="1" dirty="0"/>
          </a:p>
          <a:p>
            <a:pPr marL="0" indent="0" algn="ctr">
              <a:spcAft>
                <a:spcPts val="1600"/>
              </a:spcAft>
              <a:buNone/>
            </a:pPr>
            <a:r>
              <a:rPr lang="es-MX" sz="1100" b="1" dirty="0"/>
              <a:t>Como llega un equipo de alto rendimiento a la competencia?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Se aíslan desde la noche anterior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Llegan con anticipación, en silencio.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Tienen un equipo que le quita responsabilidades, ya revisó el lugar, los materiales, la temperatura del ambiente.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Hay un calendario ajustado al segundo, sin desvíos. 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Todos los actores están perfectamente coordinados.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Su único foco es la performance.</a:t>
            </a:r>
            <a:br>
              <a:rPr lang="es-MX" sz="1100" dirty="0"/>
            </a:br>
            <a:endParaRPr lang="es-MX" sz="1100" dirty="0"/>
          </a:p>
          <a:p>
            <a:pPr marL="0" indent="0">
              <a:spcAft>
                <a:spcPts val="1600"/>
              </a:spcAft>
              <a:buNone/>
            </a:pPr>
            <a:r>
              <a:rPr lang="es-MX" sz="1100" b="1" i="1" dirty="0"/>
              <a:t>EN LA ALTA COMPETENCIA SE TRABAJA EN UN CONTEXTO DE PRECISIÓN Y PREVISIBILIDAD</a:t>
            </a:r>
            <a:endParaRPr lang="es-MX" sz="1100" dirty="0"/>
          </a:p>
          <a:p>
            <a:pPr marL="0" indent="0" algn="ctr">
              <a:spcAft>
                <a:spcPts val="1600"/>
              </a:spcAft>
              <a:buNone/>
            </a:pPr>
            <a:br>
              <a:rPr lang="es-MX" sz="1100" b="1" dirty="0">
                <a:solidFill>
                  <a:schemeClr val="lt1"/>
                </a:solidFill>
              </a:rPr>
            </a:br>
            <a:br>
              <a:rPr lang="es-MX" sz="1100" b="1" dirty="0">
                <a:solidFill>
                  <a:schemeClr val="lt1"/>
                </a:solidFill>
              </a:rPr>
            </a:br>
            <a:endParaRPr lang="es-MX" sz="1100" b="1" dirty="0">
              <a:solidFill>
                <a:schemeClr val="lt1"/>
              </a:solidFill>
            </a:endParaRPr>
          </a:p>
          <a:p>
            <a:pPr marL="0" indent="0" algn="ctr">
              <a:spcAft>
                <a:spcPts val="1600"/>
              </a:spcAft>
              <a:buNone/>
            </a:pPr>
            <a:r>
              <a:rPr lang="es-MX" sz="1100" b="1" dirty="0">
                <a:solidFill>
                  <a:schemeClr val="lt1"/>
                </a:solidFill>
              </a:rPr>
              <a:t>Como llega al quirófano equipo quirúrgico?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Incertidumbres, interactúa con el quirófano como si fuera una caja negra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Confirmaciones de espacios hasta último momento 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Falta de información sobre el flujo del paciente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Llega a un quirófano donde el cirujano anterior sigue operando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Tiene que ir al estar médico a esperar y desenfocarse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El quirófano no está listo a pesar de ser un procedimiento que realiza a diario y tiene que interceder para hacer correcciones,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Se somete a falta de equipos, insumos, atrasos, cancelaciones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Pierde tiempo haciendo tareas que nada tienen que ver con operar.</a:t>
            </a:r>
            <a:br>
              <a:rPr lang="es-MX" dirty="0">
                <a:solidFill>
                  <a:schemeClr val="lt1"/>
                </a:solidFill>
              </a:rPr>
            </a:br>
            <a:endParaRPr lang="es-MX" dirty="0">
              <a:solidFill>
                <a:schemeClr val="lt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s-MX" b="1" i="1" dirty="0">
                <a:solidFill>
                  <a:schemeClr val="lt1"/>
                </a:solidFill>
              </a:rPr>
              <a:t>EL EQUIPO QUIRÚRGICO NO DEBERÍA CORRER DETRÁS DEL PROCESO, EL PROCESO DEBERÍA CORRER ORDENADAMENTE PARA ELLOS</a:t>
            </a:r>
            <a:endParaRPr lang="es-MX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48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C83CA26-0828-C721-821B-934A7264E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41707268a_2_31:notes">
            <a:extLst>
              <a:ext uri="{FF2B5EF4-FFF2-40B4-BE49-F238E27FC236}">
                <a16:creationId xmlns:a16="http://schemas.microsoft.com/office/drawing/2014/main" id="{DCF75325-B57D-F393-F526-9D583CDE31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41707268a_2_31:notes">
            <a:extLst>
              <a:ext uri="{FF2B5EF4-FFF2-40B4-BE49-F238E27FC236}">
                <a16:creationId xmlns:a16="http://schemas.microsoft.com/office/drawing/2014/main" id="{79332270-8EF5-87B3-5071-34B1CE2D0C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Sos </a:t>
            </a:r>
            <a:r>
              <a:rPr lang="en-US" dirty="0" err="1"/>
              <a:t>una</a:t>
            </a:r>
            <a:r>
              <a:rPr lang="en-US" dirty="0"/>
              <a:t> manager de </a:t>
            </a:r>
            <a:r>
              <a:rPr lang="en-US" dirty="0" err="1"/>
              <a:t>agentes</a:t>
            </a:r>
            <a:r>
              <a:rPr lang="en-US" dirty="0"/>
              <a:t>. </a:t>
            </a:r>
            <a:r>
              <a:rPr lang="es-ES_tradnl" sz="11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Eat</a:t>
            </a:r>
            <a:r>
              <a:rPr lang="es-ES_tradnl" sz="11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_tradnl" sz="11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your</a:t>
            </a:r>
            <a:r>
              <a:rPr lang="es-ES_tradnl" sz="11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_tradnl" sz="11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own</a:t>
            </a:r>
            <a:r>
              <a:rPr lang="es-ES_tradnl" sz="11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_tradnl" sz="11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dog’s</a:t>
            </a:r>
            <a:r>
              <a:rPr lang="es-ES_tradnl" sz="11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_tradnl" sz="11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food</a:t>
            </a:r>
            <a:endParaRPr lang="es-ES_tradnl" sz="1100" i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497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B835FF2-8A5B-7707-9376-112320FF5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41707268a_2_31:notes">
            <a:extLst>
              <a:ext uri="{FF2B5EF4-FFF2-40B4-BE49-F238E27FC236}">
                <a16:creationId xmlns:a16="http://schemas.microsoft.com/office/drawing/2014/main" id="{9684E362-4F4F-3C72-6625-02DFA52F72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41707268a_2_31:notes">
            <a:extLst>
              <a:ext uri="{FF2B5EF4-FFF2-40B4-BE49-F238E27FC236}">
                <a16:creationId xmlns:a16="http://schemas.microsoft.com/office/drawing/2014/main" id="{2889461F-3AF6-CAF8-FD7E-F97AD9F7E8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150 </a:t>
            </a:r>
            <a:r>
              <a:rPr lang="en-US" dirty="0" err="1"/>
              <a:t>conversaciones</a:t>
            </a:r>
            <a:r>
              <a:rPr lang="en-US" dirty="0"/>
              <a:t> </a:t>
            </a:r>
            <a:r>
              <a:rPr lang="en-US" dirty="0" err="1"/>
              <a:t>analizadas</a:t>
            </a:r>
            <a:r>
              <a:rPr lang="en-US" dirty="0"/>
              <a:t>. </a:t>
            </a:r>
            <a:r>
              <a:rPr lang="en-US" dirty="0" err="1"/>
              <a:t>Mostrar</a:t>
            </a:r>
            <a:r>
              <a:rPr lang="en-US" dirty="0"/>
              <a:t> Workflow.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También code reviews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29671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11028CC-C6F4-4F68-3D14-0CF93EBA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41707268a_2_31:notes">
            <a:extLst>
              <a:ext uri="{FF2B5EF4-FFF2-40B4-BE49-F238E27FC236}">
                <a16:creationId xmlns:a16="http://schemas.microsoft.com/office/drawing/2014/main" id="{026989AB-8458-8129-DF52-7AA4C2728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41707268a_2_31:notes">
            <a:extLst>
              <a:ext uri="{FF2B5EF4-FFF2-40B4-BE49-F238E27FC236}">
                <a16:creationId xmlns:a16="http://schemas.microsoft.com/office/drawing/2014/main" id="{37091F1A-5412-E7F9-39A4-631FDC0B7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150 </a:t>
            </a:r>
            <a:r>
              <a:rPr lang="en-US" dirty="0" err="1"/>
              <a:t>conversaciones</a:t>
            </a:r>
            <a:r>
              <a:rPr lang="en-US" dirty="0"/>
              <a:t> </a:t>
            </a:r>
            <a:r>
              <a:rPr lang="en-US" dirty="0" err="1"/>
              <a:t>analizadas</a:t>
            </a:r>
            <a:r>
              <a:rPr lang="en-US" dirty="0"/>
              <a:t>. </a:t>
            </a:r>
            <a:r>
              <a:rPr lang="en-US" dirty="0" err="1"/>
              <a:t>Mostrar</a:t>
            </a:r>
            <a:r>
              <a:rPr lang="en-US" dirty="0"/>
              <a:t> Workflow.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También code reviews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1313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571D4-CA73-58B7-8A1E-FDEF223B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1E2B7-7B54-70CB-65FB-79D40F385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555551-33C3-10F5-12DB-783700EC6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ES_tradnl" dirty="0"/>
              <a:t>Se logro productividad, pero a costa de trabajo repetitivo y monótono. Luego se automatizo y dio lugar a la economía del conocimiento.</a:t>
            </a:r>
          </a:p>
        </p:txBody>
      </p:sp>
    </p:spTree>
    <p:extLst>
      <p:ext uri="{BB962C8B-B14F-4D97-AF65-F5344CB8AC3E}">
        <p14:creationId xmlns:p14="http://schemas.microsoft.com/office/powerpoint/2010/main" val="3827613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7F447C5A-AF25-824C-C04D-201C225A5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61f4e7e52_0_586:notes">
            <a:extLst>
              <a:ext uri="{FF2B5EF4-FFF2-40B4-BE49-F238E27FC236}">
                <a16:creationId xmlns:a16="http://schemas.microsoft.com/office/drawing/2014/main" id="{2CB5F62E-82E1-1DCE-BD6A-349EECDBCA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61f4e7e52_0_586:notes">
            <a:extLst>
              <a:ext uri="{FF2B5EF4-FFF2-40B4-BE49-F238E27FC236}">
                <a16:creationId xmlns:a16="http://schemas.microsoft.com/office/drawing/2014/main" id="{F7937C52-1EC7-BB37-D1C8-40C8B054F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Resumen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1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brilla cuando no se ve</a:t>
            </a:r>
          </a:p>
        </p:txBody>
      </p:sp>
    </p:spTree>
    <p:extLst>
      <p:ext uri="{BB962C8B-B14F-4D97-AF65-F5344CB8AC3E}">
        <p14:creationId xmlns:p14="http://schemas.microsoft.com/office/powerpoint/2010/main" val="334472021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>
          <a:extLst>
            <a:ext uri="{FF2B5EF4-FFF2-40B4-BE49-F238E27FC236}">
              <a16:creationId xmlns:a16="http://schemas.microsoft.com/office/drawing/2014/main" id="{9A0DD30A-4FD6-650E-E17B-7F6896266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d61f4e7e52_0_885:notes">
            <a:extLst>
              <a:ext uri="{FF2B5EF4-FFF2-40B4-BE49-F238E27FC236}">
                <a16:creationId xmlns:a16="http://schemas.microsoft.com/office/drawing/2014/main" id="{53B23276-8E9C-DE98-8D08-F9A00FFA5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d61f4e7e52_0_885:notes">
            <a:extLst>
              <a:ext uri="{FF2B5EF4-FFF2-40B4-BE49-F238E27FC236}">
                <a16:creationId xmlns:a16="http://schemas.microsoft.com/office/drawing/2014/main" id="{7DEDA260-6931-D972-0A95-73F231B661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4932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>
          <a:extLst>
            <a:ext uri="{FF2B5EF4-FFF2-40B4-BE49-F238E27FC236}">
              <a16:creationId xmlns:a16="http://schemas.microsoft.com/office/drawing/2014/main" id="{3B96C6B4-28E8-CDB5-9698-E8EC7CDEB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>
            <a:extLst>
              <a:ext uri="{FF2B5EF4-FFF2-40B4-BE49-F238E27FC236}">
                <a16:creationId xmlns:a16="http://schemas.microsoft.com/office/drawing/2014/main" id="{AD6FEBA5-5991-8320-6CEB-E5BD525FDE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>
            <a:extLst>
              <a:ext uri="{FF2B5EF4-FFF2-40B4-BE49-F238E27FC236}">
                <a16:creationId xmlns:a16="http://schemas.microsoft.com/office/drawing/2014/main" id="{3B270F56-C665-00F1-6871-870675D706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Revolución</a:t>
            </a:r>
            <a:r>
              <a:rPr lang="en-US" dirty="0"/>
              <a:t> digital – </a:t>
            </a:r>
            <a:r>
              <a:rPr lang="en-US" dirty="0" err="1"/>
              <a:t>Transformación</a:t>
            </a:r>
            <a:r>
              <a:rPr lang="en-US" dirty="0"/>
              <a:t> Digital</a:t>
            </a:r>
          </a:p>
          <a:p>
            <a:r>
              <a:rPr lang="es-ES_trad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Foco: digitalización de los procesos analógicos</a:t>
            </a:r>
          </a:p>
          <a:p>
            <a:r>
              <a:rPr lang="es-ES_trad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Sistemas de registro en Bases de Datos</a:t>
            </a:r>
          </a:p>
          <a:p>
            <a:r>
              <a:rPr lang="es-ES_trad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Resultado: personal de salud atados a las pantallas</a:t>
            </a:r>
          </a:p>
          <a:p>
            <a:endParaRPr lang="es-ES_trad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58750" indent="0">
              <a:buNone/>
            </a:pPr>
            <a:r>
              <a:rPr lang="en-US" dirty="0"/>
              <a:t>“Los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registro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dicen</a:t>
            </a:r>
            <a:r>
              <a:rPr lang="en-US" dirty="0"/>
              <a:t> </a:t>
            </a:r>
            <a:r>
              <a:rPr lang="en-US" i="1" dirty="0"/>
              <a:t>qué </a:t>
            </a:r>
            <a:r>
              <a:rPr lang="en-US" i="1" dirty="0" err="1"/>
              <a:t>pasó</a:t>
            </a:r>
            <a:r>
              <a:rPr lang="en-US" dirty="0"/>
              <a:t> y </a:t>
            </a:r>
            <a:r>
              <a:rPr lang="en-US" dirty="0" err="1"/>
              <a:t>almacenan</a:t>
            </a:r>
            <a:r>
              <a:rPr lang="en-US" dirty="0"/>
              <a:t> </a:t>
            </a:r>
            <a:r>
              <a:rPr lang="en-US" dirty="0" err="1"/>
              <a:t>evidencia</a:t>
            </a:r>
            <a:r>
              <a:rPr lang="en-US" dirty="0"/>
              <a:t>. Los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acción</a:t>
            </a:r>
            <a:r>
              <a:rPr lang="en-US" dirty="0"/>
              <a:t> </a:t>
            </a:r>
            <a:r>
              <a:rPr lang="en-US" dirty="0" err="1"/>
              <a:t>responden</a:t>
            </a:r>
            <a:r>
              <a:rPr lang="en-US" dirty="0"/>
              <a:t> a </a:t>
            </a:r>
            <a:r>
              <a:rPr lang="en-US" i="1" dirty="0"/>
              <a:t>lo que </a:t>
            </a:r>
            <a:r>
              <a:rPr lang="en-US" i="1" dirty="0" err="1"/>
              <a:t>está</a:t>
            </a:r>
            <a:r>
              <a:rPr lang="en-US" i="1" dirty="0"/>
              <a:t> </a:t>
            </a:r>
            <a:r>
              <a:rPr lang="en-US" i="1" dirty="0" err="1"/>
              <a:t>pasando</a:t>
            </a:r>
            <a:r>
              <a:rPr lang="en-US" dirty="0"/>
              <a:t> y </a:t>
            </a:r>
            <a:r>
              <a:rPr lang="en-US" dirty="0" err="1"/>
              <a:t>actúan</a:t>
            </a:r>
            <a:r>
              <a:rPr lang="en-US" dirty="0"/>
              <a:t> para </a:t>
            </a:r>
            <a:r>
              <a:rPr lang="en-US" dirty="0" err="1"/>
              <a:t>mejorar</a:t>
            </a:r>
            <a:r>
              <a:rPr lang="en-US" dirty="0"/>
              <a:t> el </a:t>
            </a:r>
            <a:r>
              <a:rPr lang="en-US" dirty="0" err="1"/>
              <a:t>futuro</a:t>
            </a:r>
            <a:r>
              <a:rPr lang="en-US" dirty="0"/>
              <a:t>. Uno </a:t>
            </a:r>
            <a:r>
              <a:rPr lang="en-US" dirty="0" err="1"/>
              <a:t>mira</a:t>
            </a:r>
            <a:r>
              <a:rPr lang="en-US" dirty="0"/>
              <a:t> al </a:t>
            </a:r>
            <a:r>
              <a:rPr lang="en-US" dirty="0" err="1"/>
              <a:t>pasado</a:t>
            </a:r>
            <a:r>
              <a:rPr lang="en-US" dirty="0"/>
              <a:t>, el </a:t>
            </a:r>
            <a:r>
              <a:rPr lang="en-US" dirty="0" err="1"/>
              <a:t>otro</a:t>
            </a:r>
            <a:r>
              <a:rPr lang="en-US" dirty="0"/>
              <a:t> lo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anticiparse</a:t>
            </a:r>
            <a:r>
              <a:rPr lang="en-US" dirty="0"/>
              <a:t>. </a:t>
            </a:r>
            <a:endParaRPr lang="es-ES_trad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6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047A-30B3-3481-6F19-9E0D5046A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55A55-D0D8-CC84-8498-94FF5943D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37E9B-CA4D-E12F-DBB4-7B88C246E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Creamos</a:t>
            </a:r>
            <a:r>
              <a:rPr lang="en-US" dirty="0"/>
              <a:t> </a:t>
            </a:r>
            <a:r>
              <a:rPr lang="en-US" dirty="0" err="1"/>
              <a:t>experiencias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sorprenden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simplicidad</a:t>
            </a:r>
            <a:endParaRPr lang="en-US" dirty="0"/>
          </a:p>
          <a:p>
            <a:pPr marL="158750" indent="0">
              <a:buNone/>
            </a:pP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3329497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e49a66aa3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e49a66aa3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Why is this workflow efficiency needed in healthcare in general but wothin the OR in particular? This is how a surgery is scheduled in a key opinión leader site in our region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dirty="0"/>
              <a:t>Surgeon sends a request or a whatsapp or makes a call for a slot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request</a:t>
            </a:r>
            <a:r>
              <a:rPr lang="es-AR" dirty="0"/>
              <a:t> </a:t>
            </a:r>
            <a:r>
              <a:rPr lang="es-AR" dirty="0" err="1"/>
              <a:t>goes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an</a:t>
            </a:r>
            <a:r>
              <a:rPr lang="es-AR" dirty="0"/>
              <a:t> </a:t>
            </a:r>
            <a:r>
              <a:rPr lang="es-AR" dirty="0" err="1"/>
              <a:t>excel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AR" dirty="0" err="1"/>
              <a:t>Then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another</a:t>
            </a:r>
            <a:r>
              <a:rPr lang="es-AR" dirty="0"/>
              <a:t> Excel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check</a:t>
            </a:r>
            <a:r>
              <a:rPr lang="es-AR" dirty="0"/>
              <a:t> </a:t>
            </a:r>
            <a:r>
              <a:rPr lang="es-AR" dirty="0" err="1"/>
              <a:t>equipment</a:t>
            </a:r>
            <a:r>
              <a:rPr lang="es-AR" dirty="0"/>
              <a:t> </a:t>
            </a:r>
            <a:r>
              <a:rPr lang="es-AR" dirty="0" err="1"/>
              <a:t>availability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AR" dirty="0" err="1"/>
              <a:t>Then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another</a:t>
            </a:r>
            <a:r>
              <a:rPr lang="es-AR" dirty="0"/>
              <a:t> Excel as a preliminar </a:t>
            </a:r>
            <a:r>
              <a:rPr lang="es-AR" dirty="0" err="1"/>
              <a:t>schedule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AR" dirty="0" err="1"/>
              <a:t>Then</a:t>
            </a:r>
            <a:r>
              <a:rPr lang="es-AR" dirty="0"/>
              <a:t> </a:t>
            </a:r>
            <a:r>
              <a:rPr lang="es-AR" dirty="0" err="1"/>
              <a:t>goes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EMR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dirty="0"/>
              <a:t>Then a confirmation is sent  to the surgeon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dirty="0"/>
              <a:t>The goes to another Excel as a confirmed agenda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dirty="0"/>
              <a:t>This final agenda is shared with all the stakeholders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e49a66aa3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e49a66aa3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err="1"/>
              <a:t>Yeah</a:t>
            </a:r>
            <a:r>
              <a:rPr lang="es-419"/>
              <a:t>, </a:t>
            </a:r>
            <a:r>
              <a:rPr lang="es-419" err="1"/>
              <a:t>this</a:t>
            </a:r>
            <a:r>
              <a:rPr lang="es-419"/>
              <a:t> </a:t>
            </a:r>
            <a:r>
              <a:rPr lang="es-419" err="1"/>
              <a:t>is</a:t>
            </a:r>
            <a:r>
              <a:rPr lang="es-419"/>
              <a:t> </a:t>
            </a:r>
            <a:r>
              <a:rPr lang="es-419" err="1"/>
              <a:t>what</a:t>
            </a:r>
            <a:r>
              <a:rPr lang="es-419"/>
              <a:t> burnout </a:t>
            </a:r>
            <a:r>
              <a:rPr lang="es-419" err="1"/>
              <a:t>inm</a:t>
            </a:r>
            <a:r>
              <a:rPr lang="es-419"/>
              <a:t> </a:t>
            </a:r>
            <a:r>
              <a:rPr lang="es-419" err="1"/>
              <a:t>healthcare</a:t>
            </a:r>
            <a:r>
              <a:rPr lang="es-419"/>
              <a:t> looks </a:t>
            </a:r>
            <a:r>
              <a:rPr lang="es-419" err="1"/>
              <a:t>like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ADDA49BD-9721-BD28-352B-98ED4D5F8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61f4e7e52_0_586:notes">
            <a:extLst>
              <a:ext uri="{FF2B5EF4-FFF2-40B4-BE49-F238E27FC236}">
                <a16:creationId xmlns:a16="http://schemas.microsoft.com/office/drawing/2014/main" id="{D0C2226C-C542-9E93-62D1-1D32553E6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61f4e7e52_0_586:notes">
            <a:extLst>
              <a:ext uri="{FF2B5EF4-FFF2-40B4-BE49-F238E27FC236}">
                <a16:creationId xmlns:a16="http://schemas.microsoft.com/office/drawing/2014/main" id="{1DA91877-FB11-073E-31AB-9EF563DFA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15024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68DE3-ED4C-BE97-A452-E5596648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ADC03-6D94-0F88-8CCE-F89B63AAC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C6143-50D6-D6AE-5D00-534A14ACC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AR" dirty="0"/>
              <a:t>Esto aplica al producto que hacemos y a como trabajamos internamente. Recomendar LLM Native BA grupo de discord </a:t>
            </a:r>
            <a:r>
              <a:rPr lang="en-US" dirty="0"/>
              <a:t>https://</a:t>
            </a:r>
            <a:r>
              <a:rPr lang="en-US" dirty="0" err="1"/>
              <a:t>llmnative.dev</a:t>
            </a:r>
            <a:r>
              <a:rPr lang="en-US" dirty="0"/>
              <a:t>/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Los LLMS son </a:t>
            </a:r>
            <a:r>
              <a:rPr lang="en-US" dirty="0" err="1"/>
              <a:t>excelentes</a:t>
            </a:r>
            <a:r>
              <a:rPr lang="en-US" dirty="0"/>
              <a:t> para </a:t>
            </a:r>
            <a:r>
              <a:rPr lang="en-US" dirty="0" err="1"/>
              <a:t>automatizar</a:t>
            </a:r>
            <a:endParaRPr lang="en-US" dirty="0"/>
          </a:p>
          <a:p>
            <a:pPr marL="158750" indent="0">
              <a:buNone/>
            </a:pP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406739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37FEA-7E39-CFD6-361D-C7DF25070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BB34F-03A6-B645-36B1-BD20C5B45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B7F17-D00B-1C72-9DEC-43BA597DB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AR" dirty="0"/>
              <a:t>La esencia es: Usamos LLM aumentados (con Retrival, Tools, Memory) para gestionar flujos de trabajo.</a:t>
            </a:r>
          </a:p>
          <a:p>
            <a:pPr marL="158750" indent="0">
              <a:buNone/>
            </a:pPr>
            <a:r>
              <a:rPr lang="en-AR" dirty="0"/>
              <a:t>Se puede distinguir para ser exactos entre Workflows y Agents pero no es relevante</a:t>
            </a:r>
          </a:p>
          <a:p>
            <a:pPr marL="158750" indent="0">
              <a:buNone/>
            </a:pPr>
            <a:endParaRPr lang="en-AR" dirty="0"/>
          </a:p>
          <a:p>
            <a:pPr marL="158750" indent="0">
              <a:buNone/>
            </a:pPr>
            <a:endParaRPr lang="en-AR" dirty="0"/>
          </a:p>
          <a:p>
            <a:pPr marL="158750" indent="0">
              <a:buNone/>
            </a:pPr>
            <a:r>
              <a:rPr lang="en-US" dirty="0"/>
              <a:t>El </a:t>
            </a:r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comienza</a:t>
            </a:r>
            <a:r>
              <a:rPr lang="en-US" dirty="0"/>
              <a:t> con la </a:t>
            </a:r>
            <a:r>
              <a:rPr lang="en-US" b="1" dirty="0"/>
              <a:t>entrada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es </a:t>
            </a:r>
            <a:r>
              <a:rPr lang="en-US" dirty="0" err="1"/>
              <a:t>procesada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LLM. 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interactuar</a:t>
            </a:r>
            <a:r>
              <a:rPr lang="en-US" dirty="0"/>
              <a:t> con:</a:t>
            </a:r>
          </a:p>
          <a:p>
            <a:endParaRPr lang="en-US" b="1" dirty="0"/>
          </a:p>
          <a:p>
            <a:r>
              <a:rPr lang="en-US" b="1" dirty="0"/>
              <a:t>Memoria: </a:t>
            </a:r>
            <a:r>
              <a:rPr lang="en-US" dirty="0"/>
              <a:t>para </a:t>
            </a:r>
            <a:r>
              <a:rPr lang="en-US" dirty="0" err="1"/>
              <a:t>recordar</a:t>
            </a:r>
            <a:r>
              <a:rPr lang="en-US" dirty="0"/>
              <a:t> o </a:t>
            </a:r>
            <a:r>
              <a:rPr lang="en-US" dirty="0" err="1"/>
              <a:t>actualizar</a:t>
            </a:r>
            <a:r>
              <a:rPr lang="en-US" dirty="0"/>
              <a:t> </a:t>
            </a:r>
            <a:r>
              <a:rPr lang="en-US" dirty="0" err="1"/>
              <a:t>contexto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r>
              <a:rPr lang="en-US" dirty="0"/>
              <a:t>).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Tools </a:t>
            </a:r>
            <a:r>
              <a:rPr lang="en-US" dirty="0"/>
              <a:t>(para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 o </a:t>
            </a:r>
            <a:r>
              <a:rPr lang="en-US" dirty="0" err="1"/>
              <a:t>cálculos</a:t>
            </a:r>
            <a:r>
              <a:rPr lang="en-US" dirty="0"/>
              <a:t>): APIs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Sistemas de </a:t>
            </a:r>
            <a:r>
              <a:rPr lang="en-US" b="1" dirty="0" err="1"/>
              <a:t>recuperación</a:t>
            </a:r>
            <a:r>
              <a:rPr lang="en-US" b="1" dirty="0"/>
              <a:t>, query para </a:t>
            </a:r>
            <a:r>
              <a:rPr lang="en-US" b="1" dirty="0" err="1"/>
              <a:t>buscar</a:t>
            </a:r>
            <a:r>
              <a:rPr lang="en-US" b="1" dirty="0"/>
              <a:t> </a:t>
            </a:r>
            <a:r>
              <a:rPr lang="en-US" b="1" dirty="0" err="1"/>
              <a:t>informacion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 err="1"/>
              <a:t>Instrucciones</a:t>
            </a:r>
            <a:endParaRPr lang="en-US" b="1" dirty="0"/>
          </a:p>
          <a:p>
            <a:r>
              <a:rPr lang="en-US" b="1" dirty="0"/>
              <a:t>Sistemas de </a:t>
            </a:r>
            <a:r>
              <a:rPr lang="en-US" b="1" dirty="0" err="1"/>
              <a:t>recuperación</a:t>
            </a:r>
            <a:r>
              <a:rPr lang="en-US" b="1" dirty="0"/>
              <a:t>, query para </a:t>
            </a:r>
            <a:r>
              <a:rPr lang="en-US" b="1" dirty="0" err="1"/>
              <a:t>buscar</a:t>
            </a:r>
            <a:r>
              <a:rPr lang="en-US" b="1" dirty="0"/>
              <a:t> </a:t>
            </a:r>
            <a:r>
              <a:rPr lang="en-US" b="1" dirty="0" err="1"/>
              <a:t>informacion</a:t>
            </a:r>
            <a:br>
              <a:rPr lang="en-US" dirty="0"/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Minimizar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cantidad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tools, usar Json para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mantener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respuestas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Tidy.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Los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modelos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instrucciones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configuran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dos pasos: se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crean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y se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busca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la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performance baseline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con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chico possible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menoscosto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menos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latencia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69185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 1">
  <p:cSld name="TITLE_6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0"/>
          <p:cNvSpPr/>
          <p:nvPr/>
        </p:nvSpPr>
        <p:spPr>
          <a:xfrm>
            <a:off x="380925" y="784500"/>
            <a:ext cx="8382300" cy="3886800"/>
          </a:xfrm>
          <a:prstGeom prst="rect">
            <a:avLst/>
          </a:prstGeom>
          <a:solidFill>
            <a:srgbClr val="D1D1FF"/>
          </a:solidFill>
          <a:ln w="9525" cap="flat" cmpd="sng">
            <a:solidFill>
              <a:srgbClr val="FF4B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ra">
  <p:cSld name="CUSTOM_12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0"/>
          <p:cNvSpPr/>
          <p:nvPr/>
        </p:nvSpPr>
        <p:spPr>
          <a:xfrm>
            <a:off x="0" y="0"/>
            <a:ext cx="9144000" cy="1701600"/>
          </a:xfrm>
          <a:prstGeom prst="rect">
            <a:avLst/>
          </a:prstGeom>
          <a:solidFill>
            <a:srgbClr val="3A69B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ra 2">
  <p:cSld name="CUSTOM_12_1_1_1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1"/>
          <p:cNvSpPr/>
          <p:nvPr/>
        </p:nvSpPr>
        <p:spPr>
          <a:xfrm>
            <a:off x="0" y="0"/>
            <a:ext cx="3656100" cy="5143500"/>
          </a:xfrm>
          <a:prstGeom prst="rect">
            <a:avLst/>
          </a:prstGeom>
          <a:solidFill>
            <a:srgbClr val="FF4B2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ra 3">
  <p:cSld name="CUSTOM_12_1_1_1_2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2"/>
          <p:cNvSpPr/>
          <p:nvPr/>
        </p:nvSpPr>
        <p:spPr>
          <a:xfrm>
            <a:off x="0" y="545325"/>
            <a:ext cx="9144000" cy="1701600"/>
          </a:xfrm>
          <a:prstGeom prst="rect">
            <a:avLst/>
          </a:prstGeom>
          <a:solidFill>
            <a:srgbClr val="3A69B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2"/>
          <p:cNvSpPr/>
          <p:nvPr/>
        </p:nvSpPr>
        <p:spPr>
          <a:xfrm>
            <a:off x="0" y="545325"/>
            <a:ext cx="9144000" cy="1701600"/>
          </a:xfrm>
          <a:prstGeom prst="rect">
            <a:avLst/>
          </a:prstGeom>
          <a:solidFill>
            <a:srgbClr val="FF4B2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2"/>
          <p:cNvSpPr/>
          <p:nvPr/>
        </p:nvSpPr>
        <p:spPr>
          <a:xfrm>
            <a:off x="0" y="545325"/>
            <a:ext cx="9144000" cy="1701600"/>
          </a:xfrm>
          <a:prstGeom prst="rect">
            <a:avLst/>
          </a:prstGeom>
          <a:solidFill>
            <a:srgbClr val="FFD92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sión 2">
  <p:cSld name="CUSTOM_7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3"/>
          <p:cNvSpPr/>
          <p:nvPr/>
        </p:nvSpPr>
        <p:spPr>
          <a:xfrm flipH="1">
            <a:off x="525" y="-1625"/>
            <a:ext cx="3432600" cy="5143500"/>
          </a:xfrm>
          <a:prstGeom prst="rect">
            <a:avLst/>
          </a:prstGeom>
          <a:solidFill>
            <a:srgbClr val="4AB9B7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3"/>
          <p:cNvSpPr txBox="1">
            <a:spLocks noGrp="1"/>
          </p:cNvSpPr>
          <p:nvPr>
            <p:ph type="title"/>
          </p:nvPr>
        </p:nvSpPr>
        <p:spPr>
          <a:xfrm>
            <a:off x="461538" y="1670300"/>
            <a:ext cx="2739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chivo Medium"/>
              <a:buNone/>
              <a:defRPr sz="2000" b="0" i="0" u="none" strike="noStrike" cap="none">
                <a:solidFill>
                  <a:srgbClr val="000000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A7B17"/>
          </p15:clr>
        </p15:guide>
        <p15:guide id="2" orient="horz" pos="2240">
          <p15:clr>
            <a:srgbClr val="FA7B17"/>
          </p15:clr>
        </p15:guide>
        <p15:guide id="3" pos="2016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arrollo sección 1 1">
  <p:cSld name="CUSTOM_12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4"/>
          <p:cNvSpPr/>
          <p:nvPr/>
        </p:nvSpPr>
        <p:spPr>
          <a:xfrm>
            <a:off x="9300" y="9300"/>
            <a:ext cx="9144000" cy="86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arrollo sección 1 1 1 1">
  <p:cSld name="CUSTOM_12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5"/>
          <p:cNvSpPr/>
          <p:nvPr/>
        </p:nvSpPr>
        <p:spPr>
          <a:xfrm>
            <a:off x="9300" y="9300"/>
            <a:ext cx="9144000" cy="86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arrollo sección 1">
  <p:cSld name="CUSTOM_12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6"/>
          <p:cNvSpPr/>
          <p:nvPr/>
        </p:nvSpPr>
        <p:spPr>
          <a:xfrm>
            <a:off x="9300" y="9300"/>
            <a:ext cx="9144000" cy="863100"/>
          </a:xfrm>
          <a:prstGeom prst="rect">
            <a:avLst/>
          </a:prstGeom>
          <a:solidFill>
            <a:srgbClr val="FFD92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base + iconos 3">
  <p:cSld name="CUSTOM_2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7"/>
          <p:cNvSpPr/>
          <p:nvPr/>
        </p:nvSpPr>
        <p:spPr>
          <a:xfrm>
            <a:off x="0" y="0"/>
            <a:ext cx="3420600" cy="5143500"/>
          </a:xfrm>
          <a:prstGeom prst="rect">
            <a:avLst/>
          </a:prstGeom>
          <a:solidFill>
            <a:srgbClr val="21254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7"/>
          <p:cNvSpPr txBox="1">
            <a:spLocks noGrp="1"/>
          </p:cNvSpPr>
          <p:nvPr>
            <p:ph type="title"/>
          </p:nvPr>
        </p:nvSpPr>
        <p:spPr>
          <a:xfrm>
            <a:off x="456975" y="1243538"/>
            <a:ext cx="32625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chivo Medium"/>
              <a:buNone/>
              <a:defRPr sz="2000" b="0" i="0" u="none" strike="noStrike" cap="none">
                <a:solidFill>
                  <a:srgbClr val="000000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16" name="Google Shape;216;p77"/>
          <p:cNvSpPr/>
          <p:nvPr/>
        </p:nvSpPr>
        <p:spPr>
          <a:xfrm>
            <a:off x="-1173975" y="3507513"/>
            <a:ext cx="3262500" cy="3262500"/>
          </a:xfrm>
          <a:prstGeom prst="ellipse">
            <a:avLst/>
          </a:prstGeom>
          <a:solidFill>
            <a:srgbClr val="D1D1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es 2">
  <p:cSld name="CUSTOM_9">
    <p:bg>
      <p:bgPr>
        <a:noFill/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8"/>
          <p:cNvSpPr/>
          <p:nvPr/>
        </p:nvSpPr>
        <p:spPr>
          <a:xfrm>
            <a:off x="-13950" y="0"/>
            <a:ext cx="9171900" cy="25716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3">
          <p15:clr>
            <a:srgbClr val="FA7B17"/>
          </p15:clr>
        </p15:guide>
        <p15:guide id="2" orient="horz" pos="1026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a de tiempo">
  <p:cSld name="CUSTOM_1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2638" y="1543050"/>
            <a:ext cx="7358725" cy="277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A7B17"/>
          </p15:clr>
        </p15:guide>
        <p15:guide id="2" orient="horz" pos="1446">
          <p15:clr>
            <a:srgbClr val="FA7B17"/>
          </p15:clr>
        </p15:guide>
        <p15:guide id="3" pos="490">
          <p15:clr>
            <a:srgbClr val="FA7B17"/>
          </p15:clr>
        </p15:guide>
        <p15:guide id="4" pos="2538">
          <p15:clr>
            <a:srgbClr val="FA7B17"/>
          </p15:clr>
        </p15:guide>
        <p15:guide id="5" pos="3222">
          <p15:clr>
            <a:srgbClr val="FA7B17"/>
          </p15:clr>
        </p15:guide>
        <p15:guide id="6" pos="527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 3">
  <p:cSld name="CUSTOM_3_1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2"/>
          <p:cNvSpPr/>
          <p:nvPr/>
        </p:nvSpPr>
        <p:spPr>
          <a:xfrm>
            <a:off x="796950" y="1118538"/>
            <a:ext cx="7410300" cy="328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2"/>
          <p:cNvSpPr/>
          <p:nvPr/>
        </p:nvSpPr>
        <p:spPr>
          <a:xfrm>
            <a:off x="796950" y="4318688"/>
            <a:ext cx="7410300" cy="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53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es elementos">
  <p:cSld name="CUSTOM_2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0"/>
          <p:cNvSpPr/>
          <p:nvPr/>
        </p:nvSpPr>
        <p:spPr>
          <a:xfrm>
            <a:off x="0" y="1132500"/>
            <a:ext cx="21261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0"/>
          <p:cNvSpPr/>
          <p:nvPr/>
        </p:nvSpPr>
        <p:spPr>
          <a:xfrm>
            <a:off x="2343150" y="1132500"/>
            <a:ext cx="21261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0"/>
          <p:cNvSpPr/>
          <p:nvPr/>
        </p:nvSpPr>
        <p:spPr>
          <a:xfrm>
            <a:off x="4686300" y="1132500"/>
            <a:ext cx="21261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0"/>
          <p:cNvSpPr/>
          <p:nvPr/>
        </p:nvSpPr>
        <p:spPr>
          <a:xfrm>
            <a:off x="7029450" y="1132500"/>
            <a:ext cx="21261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 2">
  <p:cSld name="CUSTOM_8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1"/>
          <p:cNvSpPr/>
          <p:nvPr/>
        </p:nvSpPr>
        <p:spPr>
          <a:xfrm>
            <a:off x="-105900" y="-90762"/>
            <a:ext cx="9422700" cy="5349000"/>
          </a:xfrm>
          <a:prstGeom prst="rect">
            <a:avLst/>
          </a:prstGeom>
          <a:solidFill>
            <a:srgbClr val="3A69B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1">
          <p15:clr>
            <a:srgbClr val="FA7B17"/>
          </p15:clr>
        </p15:guide>
        <p15:guide id="2" orient="horz" pos="64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 ">
  <p:cSld name="CUSTOM_10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2"/>
          <p:cNvSpPr/>
          <p:nvPr/>
        </p:nvSpPr>
        <p:spPr>
          <a:xfrm>
            <a:off x="-89150" y="-84587"/>
            <a:ext cx="9395400" cy="22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52">
          <p15:clr>
            <a:srgbClr val="FA7B17"/>
          </p15:clr>
        </p15:guide>
        <p15:guide id="2" orient="horz" pos="1184">
          <p15:clr>
            <a:srgbClr val="FA7B17"/>
          </p15:clr>
        </p15:guide>
        <p15:guide id="3" orient="horz" pos="1861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fico 2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3"/>
          <p:cNvSpPr/>
          <p:nvPr/>
        </p:nvSpPr>
        <p:spPr>
          <a:xfrm>
            <a:off x="-43137" y="2057400"/>
            <a:ext cx="9187200" cy="3084300"/>
          </a:xfrm>
          <a:prstGeom prst="rect">
            <a:avLst/>
          </a:prstGeom>
          <a:solidFill>
            <a:srgbClr val="6669A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3"/>
          <p:cNvSpPr txBox="1">
            <a:spLocks noGrp="1"/>
          </p:cNvSpPr>
          <p:nvPr>
            <p:ph type="title"/>
          </p:nvPr>
        </p:nvSpPr>
        <p:spPr>
          <a:xfrm>
            <a:off x="461538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chivo SemiBold"/>
              <a:buNone/>
              <a:defRPr sz="2100" b="0" i="0" u="none" strike="noStrike" cap="none">
                <a:solidFill>
                  <a:srgbClr val="000000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33" name="Google Shape;233;p83"/>
          <p:cNvSpPr txBox="1">
            <a:spLocks noGrp="1"/>
          </p:cNvSpPr>
          <p:nvPr>
            <p:ph type="body" idx="1"/>
          </p:nvPr>
        </p:nvSpPr>
        <p:spPr>
          <a:xfrm>
            <a:off x="4793713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1">
          <p15:clr>
            <a:srgbClr val="FA7B17"/>
          </p15:clr>
        </p15:guide>
        <p15:guide id="2" orient="horz" pos="648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2">
  <p:cSld name="CUSTOM_8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4"/>
          <p:cNvSpPr/>
          <p:nvPr/>
        </p:nvSpPr>
        <p:spPr>
          <a:xfrm>
            <a:off x="3048000" y="1028700"/>
            <a:ext cx="3297000" cy="3286800"/>
          </a:xfrm>
          <a:prstGeom prst="ellipse">
            <a:avLst/>
          </a:prstGeom>
          <a:solidFill>
            <a:srgbClr val="4AB9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1">
          <p15:clr>
            <a:srgbClr val="FA7B17"/>
          </p15:clr>
        </p15:guide>
        <p15:guide id="2" orient="horz" pos="648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sión 1">
  <p:cSld name="CUSTOM_2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5"/>
          <p:cNvSpPr/>
          <p:nvPr/>
        </p:nvSpPr>
        <p:spPr>
          <a:xfrm>
            <a:off x="-43137" y="1710800"/>
            <a:ext cx="9187200" cy="3431100"/>
          </a:xfrm>
          <a:prstGeom prst="rect">
            <a:avLst/>
          </a:prstGeom>
          <a:solidFill>
            <a:srgbClr val="21254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5"/>
          <p:cNvSpPr txBox="1">
            <a:spLocks noGrp="1"/>
          </p:cNvSpPr>
          <p:nvPr>
            <p:ph type="title"/>
          </p:nvPr>
        </p:nvSpPr>
        <p:spPr>
          <a:xfrm>
            <a:off x="456975" y="1243538"/>
            <a:ext cx="828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chivo Medium"/>
              <a:buNone/>
              <a:defRPr sz="2000" b="0" i="0" u="none" strike="noStrike" cap="none">
                <a:solidFill>
                  <a:srgbClr val="000000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39" name="Google Shape;239;p85"/>
          <p:cNvSpPr txBox="1">
            <a:spLocks noGrp="1"/>
          </p:cNvSpPr>
          <p:nvPr>
            <p:ph type="body" idx="1"/>
          </p:nvPr>
        </p:nvSpPr>
        <p:spPr>
          <a:xfrm>
            <a:off x="457988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40" name="Google Shape;240;p85"/>
          <p:cNvSpPr txBox="1">
            <a:spLocks noGrp="1"/>
          </p:cNvSpPr>
          <p:nvPr>
            <p:ph type="body" idx="2"/>
          </p:nvPr>
        </p:nvSpPr>
        <p:spPr>
          <a:xfrm>
            <a:off x="4793713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2">
  <p:cSld name="CUSTOM_6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6"/>
          <p:cNvSpPr/>
          <p:nvPr/>
        </p:nvSpPr>
        <p:spPr>
          <a:xfrm>
            <a:off x="-105900" y="-155600"/>
            <a:ext cx="9487500" cy="5457000"/>
          </a:xfrm>
          <a:prstGeom prst="rect">
            <a:avLst/>
          </a:prstGeom>
          <a:solidFill>
            <a:srgbClr val="404490"/>
          </a:solidFill>
          <a:ln w="9525" cap="flat" cmpd="sng">
            <a:solidFill>
              <a:srgbClr val="4044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6"/>
          <p:cNvSpPr/>
          <p:nvPr/>
        </p:nvSpPr>
        <p:spPr>
          <a:xfrm>
            <a:off x="6096563" y="2446413"/>
            <a:ext cx="4019700" cy="4019700"/>
          </a:xfrm>
          <a:prstGeom prst="ellipse">
            <a:avLst/>
          </a:prstGeom>
          <a:solidFill>
            <a:srgbClr val="FF4B2E"/>
          </a:solidFill>
          <a:ln w="9525" cap="flat" cmpd="sng">
            <a:solidFill>
              <a:srgbClr val="4044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3">
          <p15:clr>
            <a:srgbClr val="FA7B17"/>
          </p15:clr>
        </p15:guide>
        <p15:guide id="2" pos="576">
          <p15:clr>
            <a:srgbClr val="FA7B17"/>
          </p15:clr>
        </p15:guide>
        <p15:guide id="3" orient="horz" pos="223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 y trama">
  <p:cSld name="TITLE_5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7"/>
          <p:cNvSpPr txBox="1">
            <a:spLocks noGrp="1"/>
          </p:cNvSpPr>
          <p:nvPr>
            <p:ph type="title"/>
          </p:nvPr>
        </p:nvSpPr>
        <p:spPr>
          <a:xfrm>
            <a:off x="414375" y="2661425"/>
            <a:ext cx="4157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1944">
          <p15:clr>
            <a:srgbClr val="FA7B17"/>
          </p15:clr>
        </p15:guide>
        <p15:guide id="25" orient="horz" pos="2268">
          <p15:clr>
            <a:srgbClr val="FA7B17"/>
          </p15:clr>
        </p15:guide>
        <p15:guide id="26" orient="horz" pos="2592">
          <p15:clr>
            <a:srgbClr val="FA7B17"/>
          </p15:clr>
        </p15:guide>
        <p15:guide id="27" orient="horz" pos="2916">
          <p15:clr>
            <a:srgbClr val="FA7B17"/>
          </p15:clr>
        </p15:guide>
        <p15:guide id="28" pos="2928">
          <p15:clr>
            <a:srgbClr val="FA7B17"/>
          </p15:clr>
        </p15:guide>
        <p15:guide id="29" orient="horz" pos="197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ceptos">
  <p:cSld name="TITLE_1_1_2_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3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CUSTOM_10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9"/>
          <p:cNvSpPr/>
          <p:nvPr/>
        </p:nvSpPr>
        <p:spPr>
          <a:xfrm>
            <a:off x="205725" y="194325"/>
            <a:ext cx="8732700" cy="4755000"/>
          </a:xfrm>
          <a:prstGeom prst="roundRect">
            <a:avLst>
              <a:gd name="adj" fmla="val 16667"/>
            </a:avLst>
          </a:prstGeom>
          <a:solidFill>
            <a:srgbClr val="404490"/>
          </a:solidFill>
          <a:ln w="9525" cap="flat" cmpd="sng">
            <a:solidFill>
              <a:srgbClr val="6669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52">
          <p15:clr>
            <a:srgbClr val="FA7B17"/>
          </p15:clr>
        </p15:guide>
        <p15:guide id="2" orient="horz" pos="1184">
          <p15:clr>
            <a:srgbClr val="FA7B17"/>
          </p15:clr>
        </p15:guide>
        <p15:guide id="3" orient="horz" pos="186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 4">
  <p:cSld name="CUSTOM_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3"/>
          <p:cNvSpPr/>
          <p:nvPr/>
        </p:nvSpPr>
        <p:spPr>
          <a:xfrm rot="10800000" flipH="1">
            <a:off x="-13987" y="-27775"/>
            <a:ext cx="9186000" cy="5187000"/>
          </a:xfrm>
          <a:prstGeom prst="rect">
            <a:avLst/>
          </a:prstGeom>
          <a:solidFill>
            <a:srgbClr val="FF4B2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4">
          <p15:clr>
            <a:srgbClr val="FA7B17"/>
          </p15:clr>
        </p15:guide>
        <p15:guide id="2" pos="371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>
  <p:cSld name="TITLE_6_2"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0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1" name="Google Shape;251;p90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2" name="Google Shape;252;p90"/>
          <p:cNvSpPr txBox="1">
            <a:spLocks noGrp="1"/>
          </p:cNvSpPr>
          <p:nvPr>
            <p:ph type="sldNum" idx="12"/>
          </p:nvPr>
        </p:nvSpPr>
        <p:spPr>
          <a:xfrm>
            <a:off x="4437983" y="4882307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2"/>
          <p:cNvSpPr>
            <a:spLocks noGrp="1"/>
          </p:cNvSpPr>
          <p:nvPr>
            <p:ph type="pic" idx="2"/>
          </p:nvPr>
        </p:nvSpPr>
        <p:spPr>
          <a:xfrm>
            <a:off x="0" y="0"/>
            <a:ext cx="2543100" cy="25431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92"/>
          <p:cNvSpPr>
            <a:spLocks noGrp="1"/>
          </p:cNvSpPr>
          <p:nvPr>
            <p:ph type="pic" idx="3"/>
          </p:nvPr>
        </p:nvSpPr>
        <p:spPr>
          <a:xfrm>
            <a:off x="0" y="2600325"/>
            <a:ext cx="2543100" cy="254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92"/>
          <p:cNvSpPr>
            <a:spLocks noGrp="1"/>
          </p:cNvSpPr>
          <p:nvPr>
            <p:ph type="pic" idx="4"/>
          </p:nvPr>
        </p:nvSpPr>
        <p:spPr>
          <a:xfrm>
            <a:off x="2600325" y="0"/>
            <a:ext cx="2543100" cy="254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92"/>
          <p:cNvSpPr>
            <a:spLocks noGrp="1"/>
          </p:cNvSpPr>
          <p:nvPr>
            <p:ph type="pic" idx="5"/>
          </p:nvPr>
        </p:nvSpPr>
        <p:spPr>
          <a:xfrm>
            <a:off x="2600325" y="2600325"/>
            <a:ext cx="2543100" cy="254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6561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5587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11262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55091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8707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989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7767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9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3 columnas">
  <p:cSld name="CUSTOM_4_1"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4"/>
          <p:cNvSpPr/>
          <p:nvPr/>
        </p:nvSpPr>
        <p:spPr>
          <a:xfrm>
            <a:off x="0" y="1132500"/>
            <a:ext cx="28944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4"/>
          <p:cNvSpPr/>
          <p:nvPr/>
        </p:nvSpPr>
        <p:spPr>
          <a:xfrm>
            <a:off x="3129450" y="1132500"/>
            <a:ext cx="28944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4"/>
          <p:cNvSpPr/>
          <p:nvPr/>
        </p:nvSpPr>
        <p:spPr>
          <a:xfrm>
            <a:off x="6249750" y="1132500"/>
            <a:ext cx="28944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4">
          <p15:clr>
            <a:srgbClr val="FA7B17"/>
          </p15:clr>
        </p15:guide>
        <p15:guide id="2" pos="371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4317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6647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458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ceptos">
  <p:cSld name="4 concepto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82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3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740982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094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USTOM_6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5"/>
          <p:cNvSpPr/>
          <p:nvPr/>
        </p:nvSpPr>
        <p:spPr>
          <a:xfrm>
            <a:off x="5021300" y="-33325"/>
            <a:ext cx="4205100" cy="5226300"/>
          </a:xfrm>
          <a:prstGeom prst="rect">
            <a:avLst/>
          </a:prstGeom>
          <a:solidFill>
            <a:srgbClr val="83B2C7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5"/>
          <p:cNvSpPr txBox="1">
            <a:spLocks noGrp="1"/>
          </p:cNvSpPr>
          <p:nvPr>
            <p:ph type="title"/>
          </p:nvPr>
        </p:nvSpPr>
        <p:spPr>
          <a:xfrm>
            <a:off x="914425" y="677100"/>
            <a:ext cx="3435900" cy="28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chivo"/>
              <a:buNone/>
              <a:defRPr sz="21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65"/>
          <p:cNvSpPr txBox="1">
            <a:spLocks noGrp="1"/>
          </p:cNvSpPr>
          <p:nvPr>
            <p:ph type="subTitle" idx="1"/>
          </p:nvPr>
        </p:nvSpPr>
        <p:spPr>
          <a:xfrm>
            <a:off x="914425" y="3850150"/>
            <a:ext cx="33741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3">
          <p15:clr>
            <a:srgbClr val="FA7B17"/>
          </p15:clr>
        </p15:guide>
        <p15:guide id="2" pos="576">
          <p15:clr>
            <a:srgbClr val="FA7B17"/>
          </p15:clr>
        </p15:guide>
        <p15:guide id="3" orient="horz" pos="223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">
  <p:cSld name="CUSTOM_10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6"/>
          <p:cNvSpPr/>
          <p:nvPr/>
        </p:nvSpPr>
        <p:spPr>
          <a:xfrm>
            <a:off x="-77750" y="-96012"/>
            <a:ext cx="9304200" cy="2114700"/>
          </a:xfrm>
          <a:prstGeom prst="rect">
            <a:avLst/>
          </a:prstGeom>
          <a:solidFill>
            <a:srgbClr val="E3F5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6"/>
          <p:cNvSpPr/>
          <p:nvPr/>
        </p:nvSpPr>
        <p:spPr>
          <a:xfrm>
            <a:off x="-77725" y="1698500"/>
            <a:ext cx="9304200" cy="354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52">
          <p15:clr>
            <a:srgbClr val="FA7B17"/>
          </p15:clr>
        </p15:guide>
        <p15:guide id="2" orient="horz" pos="1184">
          <p15:clr>
            <a:srgbClr val="FA7B17"/>
          </p15:clr>
        </p15:guide>
        <p15:guide id="3" orient="horz" pos="186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base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7"/>
          <p:cNvSpPr txBox="1">
            <a:spLocks noGrp="1"/>
          </p:cNvSpPr>
          <p:nvPr>
            <p:ph type="title"/>
          </p:nvPr>
        </p:nvSpPr>
        <p:spPr>
          <a:xfrm>
            <a:off x="456975" y="1243538"/>
            <a:ext cx="828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B2E"/>
              </a:buClr>
              <a:buSzPts val="2100"/>
              <a:buFont typeface="Archivo"/>
              <a:buNone/>
              <a:defRPr sz="2100" b="0" i="0" u="none" strike="noStrike" cap="none">
                <a:solidFill>
                  <a:srgbClr val="FF4B2E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9" name="Google Shape;189;p67"/>
          <p:cNvSpPr txBox="1">
            <a:spLocks noGrp="1"/>
          </p:cNvSpPr>
          <p:nvPr>
            <p:ph type="body" idx="1"/>
          </p:nvPr>
        </p:nvSpPr>
        <p:spPr>
          <a:xfrm>
            <a:off x="457988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90" name="Google Shape;190;p67"/>
          <p:cNvSpPr txBox="1">
            <a:spLocks noGrp="1"/>
          </p:cNvSpPr>
          <p:nvPr>
            <p:ph type="body" idx="2"/>
          </p:nvPr>
        </p:nvSpPr>
        <p:spPr>
          <a:xfrm>
            <a:off x="4793713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">
  <p:cSld name="CUSTOM_2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8"/>
          <p:cNvSpPr/>
          <p:nvPr/>
        </p:nvSpPr>
        <p:spPr>
          <a:xfrm>
            <a:off x="0" y="0"/>
            <a:ext cx="3408300" cy="5143500"/>
          </a:xfrm>
          <a:prstGeom prst="rect">
            <a:avLst/>
          </a:prstGeom>
          <a:solidFill>
            <a:srgbClr val="37326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8"/>
          <p:cNvSpPr txBox="1">
            <a:spLocks noGrp="1"/>
          </p:cNvSpPr>
          <p:nvPr>
            <p:ph type="title"/>
          </p:nvPr>
        </p:nvSpPr>
        <p:spPr>
          <a:xfrm>
            <a:off x="456975" y="2568050"/>
            <a:ext cx="3262500" cy="18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chivo"/>
              <a:buNone/>
              <a:defRPr sz="2100" b="1" i="0" u="none" strike="noStrike" cap="non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arrollo sección">
  <p:cSld name="CUSTOM_1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9"/>
          <p:cNvSpPr/>
          <p:nvPr/>
        </p:nvSpPr>
        <p:spPr>
          <a:xfrm>
            <a:off x="-16100" y="-16100"/>
            <a:ext cx="9160200" cy="863100"/>
          </a:xfrm>
          <a:prstGeom prst="rect">
            <a:avLst/>
          </a:prstGeom>
          <a:solidFill>
            <a:srgbClr val="FF4B2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6" r:id="rId31"/>
    <p:sldLayoutId id="2147483812" r:id="rId32"/>
    <p:sldLayoutId id="2147483813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74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425">
          <p15:clr>
            <a:srgbClr val="EA4335"/>
          </p15:clr>
        </p15:guide>
        <p15:guide id="6" orient="horz" pos="2977">
          <p15:clr>
            <a:srgbClr val="EA4335"/>
          </p15:clr>
        </p15:guide>
        <p15:guide id="7" pos="3020">
          <p15:clr>
            <a:srgbClr val="EA4335"/>
          </p15:clr>
        </p15:guide>
        <p15:guide id="8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5914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1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4" r:id="rId11"/>
    <p:sldLayoutId id="214748381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5.mp4"/><Relationship Id="rId7" Type="http://schemas.openxmlformats.org/officeDocument/2006/relationships/image" Target="../media/image3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6.xml"/><Relationship Id="rId5" Type="http://schemas.openxmlformats.org/officeDocument/2006/relationships/slideLayout" Target="../slideLayouts/slideLayout44.xml"/><Relationship Id="rId4" Type="http://schemas.openxmlformats.org/officeDocument/2006/relationships/video" Target="../media/media5.mp4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9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2.png"/><Relationship Id="rId5" Type="http://schemas.openxmlformats.org/officeDocument/2006/relationships/hyperlink" Target="https://github.com/orgs/WURU-LLC/projects/30/views/7?pane=issue&amp;itemId=129370031&amp;issue=wuru-llc%7Cmagic-calendar%7C5340" TargetMode="External"/><Relationship Id="rId4" Type="http://schemas.openxmlformats.org/officeDocument/2006/relationships/image" Target="../media/image41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5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1E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3B7AACA2-520B-93C7-BD4B-F25747902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oxpanel.CEcPy8ec">
            <a:hlinkClick r:id="" action="ppaction://media"/>
            <a:extLst>
              <a:ext uri="{FF2B5EF4-FFF2-40B4-BE49-F238E27FC236}">
                <a16:creationId xmlns:a16="http://schemas.microsoft.com/office/drawing/2014/main" id="{3B8A98C1-F550-6099-73CD-529737F27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4743" y="508830"/>
            <a:ext cx="3324225" cy="3324225"/>
          </a:xfrm>
          <a:prstGeom prst="rect">
            <a:avLst/>
          </a:prstGeom>
        </p:spPr>
      </p:pic>
      <p:sp>
        <p:nvSpPr>
          <p:cNvPr id="3" name="Google Shape;377;p102">
            <a:extLst>
              <a:ext uri="{FF2B5EF4-FFF2-40B4-BE49-F238E27FC236}">
                <a16:creationId xmlns:a16="http://schemas.microsoft.com/office/drawing/2014/main" id="{73B64733-AC3F-FE1A-94FA-1813AA9E9A0A}"/>
              </a:ext>
            </a:extLst>
          </p:cNvPr>
          <p:cNvSpPr txBox="1"/>
          <p:nvPr/>
        </p:nvSpPr>
        <p:spPr>
          <a:xfrm>
            <a:off x="404446" y="923331"/>
            <a:ext cx="6187740" cy="90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MX" sz="47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Salud LLM Native</a:t>
            </a:r>
          </a:p>
        </p:txBody>
      </p:sp>
      <p:pic>
        <p:nvPicPr>
          <p:cNvPr id="5" name="Google Shape;271;p94">
            <a:extLst>
              <a:ext uri="{FF2B5EF4-FFF2-40B4-BE49-F238E27FC236}">
                <a16:creationId xmlns:a16="http://schemas.microsoft.com/office/drawing/2014/main" id="{3E587C64-FBEF-A55A-8BF1-7178F39BD26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59" b="49"/>
          <a:stretch/>
        </p:blipFill>
        <p:spPr>
          <a:xfrm>
            <a:off x="8280461" y="4634670"/>
            <a:ext cx="678901" cy="3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77;p102">
            <a:extLst>
              <a:ext uri="{FF2B5EF4-FFF2-40B4-BE49-F238E27FC236}">
                <a16:creationId xmlns:a16="http://schemas.microsoft.com/office/drawing/2014/main" id="{7EEC4519-E1DC-4E19-BFBB-59CC5C0B40B9}"/>
              </a:ext>
            </a:extLst>
          </p:cNvPr>
          <p:cNvSpPr txBox="1"/>
          <p:nvPr/>
        </p:nvSpPr>
        <p:spPr>
          <a:xfrm>
            <a:off x="404446" y="1831242"/>
            <a:ext cx="618774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Alto rendimiento en la era de AI</a:t>
            </a:r>
          </a:p>
        </p:txBody>
      </p:sp>
    </p:spTree>
    <p:extLst>
      <p:ext uri="{BB962C8B-B14F-4D97-AF65-F5344CB8AC3E}">
        <p14:creationId xmlns:p14="http://schemas.microsoft.com/office/powerpoint/2010/main" val="23159477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C6E2AB-8D66-5A3B-149A-45A3BB6F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EAE4A-C2E2-99CE-2BD0-19FDE1A2FF02}"/>
              </a:ext>
            </a:extLst>
          </p:cNvPr>
          <p:cNvSpPr txBox="1"/>
          <p:nvPr/>
        </p:nvSpPr>
        <p:spPr>
          <a:xfrm>
            <a:off x="684729" y="1434342"/>
            <a:ext cx="8459271" cy="334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279;p95">
            <a:extLst>
              <a:ext uri="{FF2B5EF4-FFF2-40B4-BE49-F238E27FC236}">
                <a16:creationId xmlns:a16="http://schemas.microsoft.com/office/drawing/2014/main" id="{7217A1CA-7499-80EB-56C8-60650B81CA9D}"/>
              </a:ext>
            </a:extLst>
          </p:cNvPr>
          <p:cNvSpPr txBox="1"/>
          <p:nvPr/>
        </p:nvSpPr>
        <p:spPr>
          <a:xfrm>
            <a:off x="684729" y="365013"/>
            <a:ext cx="580174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LLM Native</a:t>
            </a:r>
            <a:endParaRPr sz="3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2849DD-765E-2120-02D5-A1159B4DFB1A}"/>
              </a:ext>
            </a:extLst>
          </p:cNvPr>
          <p:cNvSpPr/>
          <p:nvPr/>
        </p:nvSpPr>
        <p:spPr>
          <a:xfrm>
            <a:off x="3827721" y="1702548"/>
            <a:ext cx="1108445" cy="11084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100" b="1" dirty="0">
                <a:solidFill>
                  <a:schemeClr val="tx1"/>
                </a:solidFill>
              </a:rPr>
              <a:t>LLM</a:t>
            </a:r>
            <a:endParaRPr lang="es-AR" sz="105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FE000-0530-C483-298A-7658AF683FCF}"/>
              </a:ext>
            </a:extLst>
          </p:cNvPr>
          <p:cNvSpPr txBox="1"/>
          <p:nvPr/>
        </p:nvSpPr>
        <p:spPr>
          <a:xfrm>
            <a:off x="813960" y="1967875"/>
            <a:ext cx="15598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Entrada</a:t>
            </a:r>
            <a:endParaRPr lang="es-AR" sz="27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C1170-0979-C425-F5C4-8840AE47E2C4}"/>
              </a:ext>
            </a:extLst>
          </p:cNvPr>
          <p:cNvSpPr txBox="1"/>
          <p:nvPr/>
        </p:nvSpPr>
        <p:spPr>
          <a:xfrm>
            <a:off x="6592807" y="1978509"/>
            <a:ext cx="139485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Salida</a:t>
            </a:r>
            <a:endParaRPr lang="es-AR" sz="27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2D470E-1DE0-EEA4-C882-361706CAF9DD}"/>
              </a:ext>
            </a:extLst>
          </p:cNvPr>
          <p:cNvCxnSpPr>
            <a:cxnSpLocks/>
          </p:cNvCxnSpPr>
          <p:nvPr/>
        </p:nvCxnSpPr>
        <p:spPr>
          <a:xfrm>
            <a:off x="2272100" y="2256471"/>
            <a:ext cx="13975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2A0E1-B7C6-1E67-FBFE-87E2802599A3}"/>
              </a:ext>
            </a:extLst>
          </p:cNvPr>
          <p:cNvCxnSpPr>
            <a:cxnSpLocks/>
          </p:cNvCxnSpPr>
          <p:nvPr/>
        </p:nvCxnSpPr>
        <p:spPr>
          <a:xfrm>
            <a:off x="5131493" y="2256471"/>
            <a:ext cx="13975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D643E6-1E55-8AF7-72FD-9044783B3EC6}"/>
              </a:ext>
            </a:extLst>
          </p:cNvPr>
          <p:cNvSpPr txBox="1"/>
          <p:nvPr/>
        </p:nvSpPr>
        <p:spPr>
          <a:xfrm>
            <a:off x="1368580" y="3365216"/>
            <a:ext cx="1347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Memoria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16312-C4F5-E3C2-E1B7-6BAE2D1B9A2B}"/>
              </a:ext>
            </a:extLst>
          </p:cNvPr>
          <p:cNvSpPr txBox="1"/>
          <p:nvPr/>
        </p:nvSpPr>
        <p:spPr>
          <a:xfrm>
            <a:off x="2970858" y="3538339"/>
            <a:ext cx="101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Tools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9FF72-F107-A019-DD61-2C0681B42EB2}"/>
              </a:ext>
            </a:extLst>
          </p:cNvPr>
          <p:cNvSpPr txBox="1"/>
          <p:nvPr/>
        </p:nvSpPr>
        <p:spPr>
          <a:xfrm>
            <a:off x="4050060" y="3548971"/>
            <a:ext cx="1702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Base de datos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6A3A5-9837-9974-0E3B-CF3960CC3EA3}"/>
              </a:ext>
            </a:extLst>
          </p:cNvPr>
          <p:cNvSpPr txBox="1"/>
          <p:nvPr/>
        </p:nvSpPr>
        <p:spPr>
          <a:xfrm>
            <a:off x="6079284" y="3549882"/>
            <a:ext cx="169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Instrucciones</a:t>
            </a:r>
            <a:endParaRPr lang="es-AR" sz="27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A09CC4-EB23-8F4F-55C4-A77B9090EFEF}"/>
              </a:ext>
            </a:extLst>
          </p:cNvPr>
          <p:cNvCxnSpPr>
            <a:cxnSpLocks/>
          </p:cNvCxnSpPr>
          <p:nvPr/>
        </p:nvCxnSpPr>
        <p:spPr>
          <a:xfrm flipH="1">
            <a:off x="2277441" y="2672850"/>
            <a:ext cx="1559844" cy="645617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FC877F-C772-11DE-76A3-26C1423E2C9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480391" y="2810993"/>
            <a:ext cx="713789" cy="727346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9E8A1F-9AF9-2381-6A1F-ED2F68256D02}"/>
              </a:ext>
            </a:extLst>
          </p:cNvPr>
          <p:cNvCxnSpPr/>
          <p:nvPr/>
        </p:nvCxnSpPr>
        <p:spPr>
          <a:xfrm>
            <a:off x="4601585" y="2857683"/>
            <a:ext cx="152307" cy="633966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F658F8-974E-68BD-CB93-6FF86BC04F78}"/>
              </a:ext>
            </a:extLst>
          </p:cNvPr>
          <p:cNvCxnSpPr>
            <a:cxnSpLocks/>
          </p:cNvCxnSpPr>
          <p:nvPr/>
        </p:nvCxnSpPr>
        <p:spPr>
          <a:xfrm>
            <a:off x="4882412" y="2660209"/>
            <a:ext cx="1612006" cy="889673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71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15EDD-54E3-FE61-A24B-E7D5FD344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426E2-691C-EE8C-F116-CDB385B26475}"/>
              </a:ext>
            </a:extLst>
          </p:cNvPr>
          <p:cNvSpPr txBox="1"/>
          <p:nvPr/>
        </p:nvSpPr>
        <p:spPr>
          <a:xfrm>
            <a:off x="684729" y="1434342"/>
            <a:ext cx="8459271" cy="334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279;p95">
            <a:extLst>
              <a:ext uri="{FF2B5EF4-FFF2-40B4-BE49-F238E27FC236}">
                <a16:creationId xmlns:a16="http://schemas.microsoft.com/office/drawing/2014/main" id="{6C2FBE6C-EF11-5523-0BBF-2A307DE63CF3}"/>
              </a:ext>
            </a:extLst>
          </p:cNvPr>
          <p:cNvSpPr txBox="1"/>
          <p:nvPr/>
        </p:nvSpPr>
        <p:spPr>
          <a:xfrm>
            <a:off x="799594" y="1626226"/>
            <a:ext cx="730313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 de Solicitudes Quirúrgicas</a:t>
            </a:r>
            <a:endParaRPr lang="es-419" sz="3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 Native</a:t>
            </a:r>
            <a:endParaRPr sz="3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706744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asistente">
            <a:hlinkClick r:id="" action="ppaction://media"/>
            <a:extLst>
              <a:ext uri="{FF2B5EF4-FFF2-40B4-BE49-F238E27FC236}">
                <a16:creationId xmlns:a16="http://schemas.microsoft.com/office/drawing/2014/main" id="{8CB5051C-05D5-BA94-E285-2931C53701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1.28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15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69C2E-68F7-A89A-7B4A-F272AC497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9506291-B981-8FBD-B9CD-784D04B24A35}"/>
              </a:ext>
            </a:extLst>
          </p:cNvPr>
          <p:cNvSpPr/>
          <p:nvPr/>
        </p:nvSpPr>
        <p:spPr>
          <a:xfrm>
            <a:off x="3827721" y="1343700"/>
            <a:ext cx="1108445" cy="11084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100" b="1" dirty="0">
                <a:solidFill>
                  <a:schemeClr val="tx1"/>
                </a:solidFill>
              </a:rPr>
              <a:t>LLM</a:t>
            </a:r>
            <a:endParaRPr lang="es-AR" sz="105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50ECD-B8E4-5524-B8C5-C2F47DE71FDF}"/>
              </a:ext>
            </a:extLst>
          </p:cNvPr>
          <p:cNvCxnSpPr>
            <a:cxnSpLocks/>
          </p:cNvCxnSpPr>
          <p:nvPr/>
        </p:nvCxnSpPr>
        <p:spPr>
          <a:xfrm>
            <a:off x="2382768" y="1895260"/>
            <a:ext cx="1434320" cy="2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76E46-589C-A723-B3AB-26705C73089F}"/>
              </a:ext>
            </a:extLst>
          </p:cNvPr>
          <p:cNvCxnSpPr>
            <a:cxnSpLocks/>
          </p:cNvCxnSpPr>
          <p:nvPr/>
        </p:nvCxnSpPr>
        <p:spPr>
          <a:xfrm>
            <a:off x="5021895" y="1900577"/>
            <a:ext cx="13975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06F9CF-0F4F-0A61-0B13-9DDC8E554B7E}"/>
              </a:ext>
            </a:extLst>
          </p:cNvPr>
          <p:cNvSpPr txBox="1"/>
          <p:nvPr/>
        </p:nvSpPr>
        <p:spPr>
          <a:xfrm>
            <a:off x="720104" y="3001244"/>
            <a:ext cx="101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Memory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CDDA9-9E26-183D-76A9-EA49C958D0F8}"/>
              </a:ext>
            </a:extLst>
          </p:cNvPr>
          <p:cNvSpPr txBox="1"/>
          <p:nvPr/>
        </p:nvSpPr>
        <p:spPr>
          <a:xfrm>
            <a:off x="1997747" y="3095237"/>
            <a:ext cx="1673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1"/>
                </a:solidFill>
              </a:rPr>
              <a:t>API Wúru Core</a:t>
            </a:r>
            <a:endParaRPr lang="es-AR" sz="2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BB75B-EB25-0FEC-458C-C2109CAEFC92}"/>
              </a:ext>
            </a:extLst>
          </p:cNvPr>
          <p:cNvSpPr txBox="1"/>
          <p:nvPr/>
        </p:nvSpPr>
        <p:spPr>
          <a:xfrm>
            <a:off x="4018162" y="3179490"/>
            <a:ext cx="1394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Databases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24EF9-6EF4-5641-A28D-1F7EF34E9BEF}"/>
              </a:ext>
            </a:extLst>
          </p:cNvPr>
          <p:cNvSpPr txBox="1"/>
          <p:nvPr/>
        </p:nvSpPr>
        <p:spPr>
          <a:xfrm>
            <a:off x="5716579" y="3211743"/>
            <a:ext cx="1394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Instructions</a:t>
            </a:r>
            <a:endParaRPr lang="es-AR" sz="27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DD79-A193-D193-1779-0C6A071D0903}"/>
              </a:ext>
            </a:extLst>
          </p:cNvPr>
          <p:cNvCxnSpPr>
            <a:cxnSpLocks/>
            <a:stCxn id="4" idx="3"/>
            <a:endCxn id="13" idx="0"/>
          </p:cNvCxnSpPr>
          <p:nvPr/>
        </p:nvCxnSpPr>
        <p:spPr>
          <a:xfrm flipH="1">
            <a:off x="1229637" y="2289817"/>
            <a:ext cx="2760412" cy="711427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DDABC8-E4E5-54FD-33E0-3AE09F0DC4BD}"/>
              </a:ext>
            </a:extLst>
          </p:cNvPr>
          <p:cNvCxnSpPr>
            <a:cxnSpLocks/>
            <a:stCxn id="4" idx="4"/>
            <a:endCxn id="14" idx="0"/>
          </p:cNvCxnSpPr>
          <p:nvPr/>
        </p:nvCxnSpPr>
        <p:spPr>
          <a:xfrm flipH="1">
            <a:off x="2834630" y="2452145"/>
            <a:ext cx="1547314" cy="643092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6BE9A2-B7EA-6186-8E99-E804A150F777}"/>
              </a:ext>
            </a:extLst>
          </p:cNvPr>
          <p:cNvCxnSpPr/>
          <p:nvPr/>
        </p:nvCxnSpPr>
        <p:spPr>
          <a:xfrm>
            <a:off x="4492316" y="2452145"/>
            <a:ext cx="152307" cy="633966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103B1E-5750-7E30-90FB-91FA9EB47735}"/>
              </a:ext>
            </a:extLst>
          </p:cNvPr>
          <p:cNvCxnSpPr>
            <a:stCxn id="4" idx="5"/>
            <a:endCxn id="16" idx="0"/>
          </p:cNvCxnSpPr>
          <p:nvPr/>
        </p:nvCxnSpPr>
        <p:spPr>
          <a:xfrm>
            <a:off x="4773838" y="2289817"/>
            <a:ext cx="1640170" cy="921926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A9FB80B6-8117-CE88-1D1E-C06B3932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70" y="1252218"/>
            <a:ext cx="580655" cy="5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aphic 10" descr="Document outline">
            <a:extLst>
              <a:ext uri="{FF2B5EF4-FFF2-40B4-BE49-F238E27FC236}">
                <a16:creationId xmlns:a16="http://schemas.microsoft.com/office/drawing/2014/main" id="{76584DB2-A936-784D-727C-363826276401}"/>
              </a:ext>
            </a:extLst>
          </p:cNvPr>
          <p:cNvGrpSpPr/>
          <p:nvPr/>
        </p:nvGrpSpPr>
        <p:grpSpPr>
          <a:xfrm>
            <a:off x="1678179" y="1859463"/>
            <a:ext cx="315954" cy="421272"/>
            <a:chOff x="1678179" y="1859463"/>
            <a:chExt cx="315954" cy="421272"/>
          </a:xfrm>
          <a:solidFill>
            <a:srgbClr val="000000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C29CFA1-4C30-5BCA-4460-DDA5B4B3B94F}"/>
                </a:ext>
              </a:extLst>
            </p:cNvPr>
            <p:cNvSpPr/>
            <p:nvPr/>
          </p:nvSpPr>
          <p:spPr>
            <a:xfrm>
              <a:off x="1730838" y="2038504"/>
              <a:ext cx="210636" cy="10531"/>
            </a:xfrm>
            <a:custGeom>
              <a:avLst/>
              <a:gdLst>
                <a:gd name="connsiteX0" fmla="*/ 0 w 210636"/>
                <a:gd name="connsiteY0" fmla="*/ 0 h 10531"/>
                <a:gd name="connsiteX1" fmla="*/ 210636 w 210636"/>
                <a:gd name="connsiteY1" fmla="*/ 0 h 10531"/>
                <a:gd name="connsiteX2" fmla="*/ 210636 w 210636"/>
                <a:gd name="connsiteY2" fmla="*/ 10532 h 10531"/>
                <a:gd name="connsiteX3" fmla="*/ 0 w 210636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636" h="10531">
                  <a:moveTo>
                    <a:pt x="0" y="0"/>
                  </a:moveTo>
                  <a:lnTo>
                    <a:pt x="210636" y="0"/>
                  </a:lnTo>
                  <a:lnTo>
                    <a:pt x="210636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ABD154B-9716-9D29-60EA-07683C0DE543}"/>
                </a:ext>
              </a:extLst>
            </p:cNvPr>
            <p:cNvSpPr/>
            <p:nvPr/>
          </p:nvSpPr>
          <p:spPr>
            <a:xfrm>
              <a:off x="1730838" y="1996376"/>
              <a:ext cx="100052" cy="10531"/>
            </a:xfrm>
            <a:custGeom>
              <a:avLst/>
              <a:gdLst>
                <a:gd name="connsiteX0" fmla="*/ 0 w 100052"/>
                <a:gd name="connsiteY0" fmla="*/ 0 h 10531"/>
                <a:gd name="connsiteX1" fmla="*/ 100052 w 100052"/>
                <a:gd name="connsiteY1" fmla="*/ 0 h 10531"/>
                <a:gd name="connsiteX2" fmla="*/ 100052 w 100052"/>
                <a:gd name="connsiteY2" fmla="*/ 10532 h 10531"/>
                <a:gd name="connsiteX3" fmla="*/ 0 w 100052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52" h="10531">
                  <a:moveTo>
                    <a:pt x="0" y="0"/>
                  </a:moveTo>
                  <a:lnTo>
                    <a:pt x="100052" y="0"/>
                  </a:lnTo>
                  <a:lnTo>
                    <a:pt x="100052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EE84D06-1F8D-B5CF-7A7B-392BAA5D6BE2}"/>
                </a:ext>
              </a:extLst>
            </p:cNvPr>
            <p:cNvSpPr/>
            <p:nvPr/>
          </p:nvSpPr>
          <p:spPr>
            <a:xfrm>
              <a:off x="1730838" y="2080631"/>
              <a:ext cx="210636" cy="10531"/>
            </a:xfrm>
            <a:custGeom>
              <a:avLst/>
              <a:gdLst>
                <a:gd name="connsiteX0" fmla="*/ 0 w 210636"/>
                <a:gd name="connsiteY0" fmla="*/ 0 h 10531"/>
                <a:gd name="connsiteX1" fmla="*/ 210636 w 210636"/>
                <a:gd name="connsiteY1" fmla="*/ 0 h 10531"/>
                <a:gd name="connsiteX2" fmla="*/ 210636 w 210636"/>
                <a:gd name="connsiteY2" fmla="*/ 10532 h 10531"/>
                <a:gd name="connsiteX3" fmla="*/ 0 w 210636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636" h="10531">
                  <a:moveTo>
                    <a:pt x="0" y="0"/>
                  </a:moveTo>
                  <a:lnTo>
                    <a:pt x="210636" y="0"/>
                  </a:lnTo>
                  <a:lnTo>
                    <a:pt x="210636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2082A7A-D8AB-A4EB-1E6B-995137F40A91}"/>
                </a:ext>
              </a:extLst>
            </p:cNvPr>
            <p:cNvSpPr/>
            <p:nvPr/>
          </p:nvSpPr>
          <p:spPr>
            <a:xfrm>
              <a:off x="1730838" y="2122758"/>
              <a:ext cx="210636" cy="10531"/>
            </a:xfrm>
            <a:custGeom>
              <a:avLst/>
              <a:gdLst>
                <a:gd name="connsiteX0" fmla="*/ 0 w 210636"/>
                <a:gd name="connsiteY0" fmla="*/ 0 h 10531"/>
                <a:gd name="connsiteX1" fmla="*/ 210636 w 210636"/>
                <a:gd name="connsiteY1" fmla="*/ 0 h 10531"/>
                <a:gd name="connsiteX2" fmla="*/ 210636 w 210636"/>
                <a:gd name="connsiteY2" fmla="*/ 10532 h 10531"/>
                <a:gd name="connsiteX3" fmla="*/ 0 w 210636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636" h="10531">
                  <a:moveTo>
                    <a:pt x="0" y="0"/>
                  </a:moveTo>
                  <a:lnTo>
                    <a:pt x="210636" y="0"/>
                  </a:lnTo>
                  <a:lnTo>
                    <a:pt x="210636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6BB4548-7291-FDE5-D410-F2D3E83E33D6}"/>
                </a:ext>
              </a:extLst>
            </p:cNvPr>
            <p:cNvSpPr/>
            <p:nvPr/>
          </p:nvSpPr>
          <p:spPr>
            <a:xfrm>
              <a:off x="1730838" y="2164885"/>
              <a:ext cx="210636" cy="10531"/>
            </a:xfrm>
            <a:custGeom>
              <a:avLst/>
              <a:gdLst>
                <a:gd name="connsiteX0" fmla="*/ 0 w 210636"/>
                <a:gd name="connsiteY0" fmla="*/ 0 h 10531"/>
                <a:gd name="connsiteX1" fmla="*/ 210636 w 210636"/>
                <a:gd name="connsiteY1" fmla="*/ 0 h 10531"/>
                <a:gd name="connsiteX2" fmla="*/ 210636 w 210636"/>
                <a:gd name="connsiteY2" fmla="*/ 10532 h 10531"/>
                <a:gd name="connsiteX3" fmla="*/ 0 w 210636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636" h="10531">
                  <a:moveTo>
                    <a:pt x="0" y="0"/>
                  </a:moveTo>
                  <a:lnTo>
                    <a:pt x="210636" y="0"/>
                  </a:lnTo>
                  <a:lnTo>
                    <a:pt x="210636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1EC50CC-307A-5F3C-7FE1-B6033FB47752}"/>
                </a:ext>
              </a:extLst>
            </p:cNvPr>
            <p:cNvSpPr/>
            <p:nvPr/>
          </p:nvSpPr>
          <p:spPr>
            <a:xfrm>
              <a:off x="1730838" y="2207013"/>
              <a:ext cx="210636" cy="10531"/>
            </a:xfrm>
            <a:custGeom>
              <a:avLst/>
              <a:gdLst>
                <a:gd name="connsiteX0" fmla="*/ 0 w 210636"/>
                <a:gd name="connsiteY0" fmla="*/ 0 h 10531"/>
                <a:gd name="connsiteX1" fmla="*/ 210636 w 210636"/>
                <a:gd name="connsiteY1" fmla="*/ 0 h 10531"/>
                <a:gd name="connsiteX2" fmla="*/ 210636 w 210636"/>
                <a:gd name="connsiteY2" fmla="*/ 10532 h 10531"/>
                <a:gd name="connsiteX3" fmla="*/ 0 w 210636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636" h="10531">
                  <a:moveTo>
                    <a:pt x="0" y="0"/>
                  </a:moveTo>
                  <a:lnTo>
                    <a:pt x="210636" y="0"/>
                  </a:lnTo>
                  <a:lnTo>
                    <a:pt x="210636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2769BF-5E20-78CF-4A87-67CB078D7F7A}"/>
                </a:ext>
              </a:extLst>
            </p:cNvPr>
            <p:cNvSpPr/>
            <p:nvPr/>
          </p:nvSpPr>
          <p:spPr>
            <a:xfrm>
              <a:off x="1678179" y="1859463"/>
              <a:ext cx="315954" cy="421272"/>
            </a:xfrm>
            <a:custGeom>
              <a:avLst/>
              <a:gdLst>
                <a:gd name="connsiteX0" fmla="*/ 0 w 315954"/>
                <a:gd name="connsiteY0" fmla="*/ 0 h 421272"/>
                <a:gd name="connsiteX1" fmla="*/ 0 w 315954"/>
                <a:gd name="connsiteY1" fmla="*/ 421273 h 421272"/>
                <a:gd name="connsiteX2" fmla="*/ 315954 w 315954"/>
                <a:gd name="connsiteY2" fmla="*/ 421273 h 421272"/>
                <a:gd name="connsiteX3" fmla="*/ 315954 w 315954"/>
                <a:gd name="connsiteY3" fmla="*/ 113670 h 421272"/>
                <a:gd name="connsiteX4" fmla="*/ 202285 w 315954"/>
                <a:gd name="connsiteY4" fmla="*/ 0 h 421272"/>
                <a:gd name="connsiteX5" fmla="*/ 205460 w 315954"/>
                <a:gd name="connsiteY5" fmla="*/ 18067 h 421272"/>
                <a:gd name="connsiteX6" fmla="*/ 297887 w 315954"/>
                <a:gd name="connsiteY6" fmla="*/ 110495 h 421272"/>
                <a:gd name="connsiteX7" fmla="*/ 297887 w 315954"/>
                <a:gd name="connsiteY7" fmla="*/ 110569 h 421272"/>
                <a:gd name="connsiteX8" fmla="*/ 297850 w 315954"/>
                <a:gd name="connsiteY8" fmla="*/ 110584 h 421272"/>
                <a:gd name="connsiteX9" fmla="*/ 205370 w 315954"/>
                <a:gd name="connsiteY9" fmla="*/ 110584 h 421272"/>
                <a:gd name="connsiteX10" fmla="*/ 205370 w 315954"/>
                <a:gd name="connsiteY10" fmla="*/ 18104 h 421272"/>
                <a:gd name="connsiteX11" fmla="*/ 205424 w 315954"/>
                <a:gd name="connsiteY11" fmla="*/ 18052 h 421272"/>
                <a:gd name="connsiteX12" fmla="*/ 205460 w 315954"/>
                <a:gd name="connsiteY12" fmla="*/ 18067 h 421272"/>
                <a:gd name="connsiteX13" fmla="*/ 10532 w 315954"/>
                <a:gd name="connsiteY13" fmla="*/ 410741 h 421272"/>
                <a:gd name="connsiteX14" fmla="*/ 10532 w 315954"/>
                <a:gd name="connsiteY14" fmla="*/ 10532 h 421272"/>
                <a:gd name="connsiteX15" fmla="*/ 194839 w 315954"/>
                <a:gd name="connsiteY15" fmla="*/ 10532 h 421272"/>
                <a:gd name="connsiteX16" fmla="*/ 194839 w 315954"/>
                <a:gd name="connsiteY16" fmla="*/ 121116 h 421272"/>
                <a:gd name="connsiteX17" fmla="*/ 305423 w 315954"/>
                <a:gd name="connsiteY17" fmla="*/ 121116 h 421272"/>
                <a:gd name="connsiteX18" fmla="*/ 305423 w 315954"/>
                <a:gd name="connsiteY18" fmla="*/ 410741 h 42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5954" h="421272">
                  <a:moveTo>
                    <a:pt x="0" y="0"/>
                  </a:moveTo>
                  <a:lnTo>
                    <a:pt x="0" y="421273"/>
                  </a:lnTo>
                  <a:lnTo>
                    <a:pt x="315954" y="421273"/>
                  </a:lnTo>
                  <a:lnTo>
                    <a:pt x="315954" y="113670"/>
                  </a:lnTo>
                  <a:lnTo>
                    <a:pt x="202285" y="0"/>
                  </a:lnTo>
                  <a:close/>
                  <a:moveTo>
                    <a:pt x="205460" y="18067"/>
                  </a:moveTo>
                  <a:lnTo>
                    <a:pt x="297887" y="110495"/>
                  </a:lnTo>
                  <a:cubicBezTo>
                    <a:pt x="297908" y="110515"/>
                    <a:pt x="297907" y="110549"/>
                    <a:pt x="297887" y="110569"/>
                  </a:cubicBezTo>
                  <a:cubicBezTo>
                    <a:pt x="297877" y="110578"/>
                    <a:pt x="297864" y="110584"/>
                    <a:pt x="297850" y="110584"/>
                  </a:cubicBezTo>
                  <a:lnTo>
                    <a:pt x="205370" y="110584"/>
                  </a:lnTo>
                  <a:lnTo>
                    <a:pt x="205370" y="18104"/>
                  </a:lnTo>
                  <a:cubicBezTo>
                    <a:pt x="205371" y="18075"/>
                    <a:pt x="205395" y="18052"/>
                    <a:pt x="205424" y="18052"/>
                  </a:cubicBezTo>
                  <a:cubicBezTo>
                    <a:pt x="205437" y="18053"/>
                    <a:pt x="205450" y="18058"/>
                    <a:pt x="205460" y="18067"/>
                  </a:cubicBezTo>
                  <a:close/>
                  <a:moveTo>
                    <a:pt x="10532" y="410741"/>
                  </a:moveTo>
                  <a:lnTo>
                    <a:pt x="10532" y="10532"/>
                  </a:lnTo>
                  <a:lnTo>
                    <a:pt x="194839" y="10532"/>
                  </a:lnTo>
                  <a:lnTo>
                    <a:pt x="194839" y="121116"/>
                  </a:lnTo>
                  <a:lnTo>
                    <a:pt x="305423" y="121116"/>
                  </a:lnTo>
                  <a:lnTo>
                    <a:pt x="305423" y="410741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5EDBDBD0-55A4-D0CD-8DAB-9E5F621C75EB}"/>
              </a:ext>
            </a:extLst>
          </p:cNvPr>
          <p:cNvSpPr/>
          <p:nvPr/>
        </p:nvSpPr>
        <p:spPr>
          <a:xfrm>
            <a:off x="1183143" y="2025209"/>
            <a:ext cx="117926" cy="272138"/>
          </a:xfrm>
          <a:custGeom>
            <a:avLst/>
            <a:gdLst>
              <a:gd name="connsiteX0" fmla="*/ 58963 w 117926"/>
              <a:gd name="connsiteY0" fmla="*/ 272139 h 272138"/>
              <a:gd name="connsiteX1" fmla="*/ 117927 w 117926"/>
              <a:gd name="connsiteY1" fmla="*/ 213175 h 272138"/>
              <a:gd name="connsiteX2" fmla="*/ 117927 w 117926"/>
              <a:gd name="connsiteY2" fmla="*/ 58963 h 272138"/>
              <a:gd name="connsiteX3" fmla="*/ 58963 w 117926"/>
              <a:gd name="connsiteY3" fmla="*/ 0 h 272138"/>
              <a:gd name="connsiteX4" fmla="*/ 0 w 117926"/>
              <a:gd name="connsiteY4" fmla="*/ 58963 h 272138"/>
              <a:gd name="connsiteX5" fmla="*/ 0 w 117926"/>
              <a:gd name="connsiteY5" fmla="*/ 213175 h 272138"/>
              <a:gd name="connsiteX6" fmla="*/ 58963 w 117926"/>
              <a:gd name="connsiteY6" fmla="*/ 272139 h 272138"/>
              <a:gd name="connsiteX7" fmla="*/ 9071 w 117926"/>
              <a:gd name="connsiteY7" fmla="*/ 58963 h 272138"/>
              <a:gd name="connsiteX8" fmla="*/ 58963 w 117926"/>
              <a:gd name="connsiteY8" fmla="*/ 9071 h 272138"/>
              <a:gd name="connsiteX9" fmla="*/ 108856 w 117926"/>
              <a:gd name="connsiteY9" fmla="*/ 58963 h 272138"/>
              <a:gd name="connsiteX10" fmla="*/ 108856 w 117926"/>
              <a:gd name="connsiteY10" fmla="*/ 63499 h 272138"/>
              <a:gd name="connsiteX11" fmla="*/ 72570 w 117926"/>
              <a:gd name="connsiteY11" fmla="*/ 63499 h 272138"/>
              <a:gd name="connsiteX12" fmla="*/ 72570 w 117926"/>
              <a:gd name="connsiteY12" fmla="*/ 72570 h 272138"/>
              <a:gd name="connsiteX13" fmla="*/ 108856 w 117926"/>
              <a:gd name="connsiteY13" fmla="*/ 72570 h 272138"/>
              <a:gd name="connsiteX14" fmla="*/ 108856 w 117926"/>
              <a:gd name="connsiteY14" fmla="*/ 108856 h 272138"/>
              <a:gd name="connsiteX15" fmla="*/ 72570 w 117926"/>
              <a:gd name="connsiteY15" fmla="*/ 108856 h 272138"/>
              <a:gd name="connsiteX16" fmla="*/ 72570 w 117926"/>
              <a:gd name="connsiteY16" fmla="*/ 117927 h 272138"/>
              <a:gd name="connsiteX17" fmla="*/ 108856 w 117926"/>
              <a:gd name="connsiteY17" fmla="*/ 117927 h 272138"/>
              <a:gd name="connsiteX18" fmla="*/ 108856 w 117926"/>
              <a:gd name="connsiteY18" fmla="*/ 154212 h 272138"/>
              <a:gd name="connsiteX19" fmla="*/ 72570 w 117926"/>
              <a:gd name="connsiteY19" fmla="*/ 154212 h 272138"/>
              <a:gd name="connsiteX20" fmla="*/ 72570 w 117926"/>
              <a:gd name="connsiteY20" fmla="*/ 163283 h 272138"/>
              <a:gd name="connsiteX21" fmla="*/ 108856 w 117926"/>
              <a:gd name="connsiteY21" fmla="*/ 163283 h 272138"/>
              <a:gd name="connsiteX22" fmla="*/ 108856 w 117926"/>
              <a:gd name="connsiteY22" fmla="*/ 199568 h 272138"/>
              <a:gd name="connsiteX23" fmla="*/ 72570 w 117926"/>
              <a:gd name="connsiteY23" fmla="*/ 199568 h 272138"/>
              <a:gd name="connsiteX24" fmla="*/ 72570 w 117926"/>
              <a:gd name="connsiteY24" fmla="*/ 208640 h 272138"/>
              <a:gd name="connsiteX25" fmla="*/ 108856 w 117926"/>
              <a:gd name="connsiteY25" fmla="*/ 208640 h 272138"/>
              <a:gd name="connsiteX26" fmla="*/ 108856 w 117926"/>
              <a:gd name="connsiteY26" fmla="*/ 213175 h 272138"/>
              <a:gd name="connsiteX27" fmla="*/ 58963 w 117926"/>
              <a:gd name="connsiteY27" fmla="*/ 263067 h 272138"/>
              <a:gd name="connsiteX28" fmla="*/ 9071 w 117926"/>
              <a:gd name="connsiteY28" fmla="*/ 213175 h 2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7926" h="272138">
                <a:moveTo>
                  <a:pt x="58963" y="272139"/>
                </a:moveTo>
                <a:cubicBezTo>
                  <a:pt x="91513" y="272101"/>
                  <a:pt x="117889" y="245725"/>
                  <a:pt x="117927" y="213175"/>
                </a:cubicBezTo>
                <a:lnTo>
                  <a:pt x="117927" y="58963"/>
                </a:lnTo>
                <a:cubicBezTo>
                  <a:pt x="117927" y="26399"/>
                  <a:pt x="91528" y="0"/>
                  <a:pt x="58963" y="0"/>
                </a:cubicBezTo>
                <a:cubicBezTo>
                  <a:pt x="26399" y="0"/>
                  <a:pt x="0" y="26399"/>
                  <a:pt x="0" y="58963"/>
                </a:cubicBezTo>
                <a:lnTo>
                  <a:pt x="0" y="213175"/>
                </a:lnTo>
                <a:cubicBezTo>
                  <a:pt x="38" y="245725"/>
                  <a:pt x="26414" y="272101"/>
                  <a:pt x="58963" y="272139"/>
                </a:cubicBezTo>
                <a:close/>
                <a:moveTo>
                  <a:pt x="9071" y="58963"/>
                </a:moveTo>
                <a:cubicBezTo>
                  <a:pt x="9071" y="31409"/>
                  <a:pt x="31409" y="9071"/>
                  <a:pt x="58963" y="9071"/>
                </a:cubicBezTo>
                <a:cubicBezTo>
                  <a:pt x="86518" y="9071"/>
                  <a:pt x="108856" y="31409"/>
                  <a:pt x="108856" y="58963"/>
                </a:cubicBezTo>
                <a:lnTo>
                  <a:pt x="108856" y="63499"/>
                </a:lnTo>
                <a:lnTo>
                  <a:pt x="72570" y="63499"/>
                </a:lnTo>
                <a:lnTo>
                  <a:pt x="72570" y="72570"/>
                </a:lnTo>
                <a:lnTo>
                  <a:pt x="108856" y="72570"/>
                </a:lnTo>
                <a:lnTo>
                  <a:pt x="108856" y="108856"/>
                </a:lnTo>
                <a:lnTo>
                  <a:pt x="72570" y="108856"/>
                </a:lnTo>
                <a:lnTo>
                  <a:pt x="72570" y="117927"/>
                </a:lnTo>
                <a:lnTo>
                  <a:pt x="108856" y="117927"/>
                </a:lnTo>
                <a:lnTo>
                  <a:pt x="108856" y="154212"/>
                </a:lnTo>
                <a:lnTo>
                  <a:pt x="72570" y="154212"/>
                </a:lnTo>
                <a:lnTo>
                  <a:pt x="72570" y="163283"/>
                </a:lnTo>
                <a:lnTo>
                  <a:pt x="108856" y="163283"/>
                </a:lnTo>
                <a:lnTo>
                  <a:pt x="108856" y="199568"/>
                </a:lnTo>
                <a:lnTo>
                  <a:pt x="72570" y="199568"/>
                </a:lnTo>
                <a:lnTo>
                  <a:pt x="72570" y="208640"/>
                </a:lnTo>
                <a:lnTo>
                  <a:pt x="108856" y="208640"/>
                </a:lnTo>
                <a:lnTo>
                  <a:pt x="108856" y="213175"/>
                </a:lnTo>
                <a:cubicBezTo>
                  <a:pt x="108856" y="240730"/>
                  <a:pt x="86518" y="263067"/>
                  <a:pt x="58963" y="263067"/>
                </a:cubicBezTo>
                <a:cubicBezTo>
                  <a:pt x="31409" y="263067"/>
                  <a:pt x="9071" y="240730"/>
                  <a:pt x="9071" y="213175"/>
                </a:cubicBezTo>
                <a:close/>
              </a:path>
            </a:pathLst>
          </a:custGeom>
          <a:solidFill>
            <a:srgbClr val="000000"/>
          </a:solidFill>
          <a:ln w="446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A3E3C80-628D-E796-4252-E7DB443C7696}"/>
              </a:ext>
            </a:extLst>
          </p:cNvPr>
          <p:cNvSpPr/>
          <p:nvPr/>
        </p:nvSpPr>
        <p:spPr>
          <a:xfrm>
            <a:off x="1133251" y="2193028"/>
            <a:ext cx="217711" cy="222246"/>
          </a:xfrm>
          <a:custGeom>
            <a:avLst/>
            <a:gdLst>
              <a:gd name="connsiteX0" fmla="*/ 113391 w 217711"/>
              <a:gd name="connsiteY0" fmla="*/ 213175 h 222246"/>
              <a:gd name="connsiteX1" fmla="*/ 113391 w 217711"/>
              <a:gd name="connsiteY1" fmla="*/ 140374 h 222246"/>
              <a:gd name="connsiteX2" fmla="*/ 204104 w 217711"/>
              <a:gd name="connsiteY2" fmla="*/ 45356 h 222246"/>
              <a:gd name="connsiteX3" fmla="*/ 204104 w 217711"/>
              <a:gd name="connsiteY3" fmla="*/ 0 h 222246"/>
              <a:gd name="connsiteX4" fmla="*/ 195033 w 217711"/>
              <a:gd name="connsiteY4" fmla="*/ 0 h 222246"/>
              <a:gd name="connsiteX5" fmla="*/ 195033 w 217711"/>
              <a:gd name="connsiteY5" fmla="*/ 45356 h 222246"/>
              <a:gd name="connsiteX6" fmla="*/ 108856 w 217711"/>
              <a:gd name="connsiteY6" fmla="*/ 131534 h 222246"/>
              <a:gd name="connsiteX7" fmla="*/ 22678 w 217711"/>
              <a:gd name="connsiteY7" fmla="*/ 45356 h 222246"/>
              <a:gd name="connsiteX8" fmla="*/ 22678 w 217711"/>
              <a:gd name="connsiteY8" fmla="*/ 0 h 222246"/>
              <a:gd name="connsiteX9" fmla="*/ 13607 w 217711"/>
              <a:gd name="connsiteY9" fmla="*/ 0 h 222246"/>
              <a:gd name="connsiteX10" fmla="*/ 13607 w 217711"/>
              <a:gd name="connsiteY10" fmla="*/ 45356 h 222246"/>
              <a:gd name="connsiteX11" fmla="*/ 104320 w 217711"/>
              <a:gd name="connsiteY11" fmla="*/ 140374 h 222246"/>
              <a:gd name="connsiteX12" fmla="*/ 104320 w 217711"/>
              <a:gd name="connsiteY12" fmla="*/ 213175 h 222246"/>
              <a:gd name="connsiteX13" fmla="*/ 0 w 217711"/>
              <a:gd name="connsiteY13" fmla="*/ 213175 h 222246"/>
              <a:gd name="connsiteX14" fmla="*/ 0 w 217711"/>
              <a:gd name="connsiteY14" fmla="*/ 222247 h 222246"/>
              <a:gd name="connsiteX15" fmla="*/ 217711 w 217711"/>
              <a:gd name="connsiteY15" fmla="*/ 222247 h 222246"/>
              <a:gd name="connsiteX16" fmla="*/ 217711 w 217711"/>
              <a:gd name="connsiteY16" fmla="*/ 213175 h 22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7711" h="222246">
                <a:moveTo>
                  <a:pt x="113391" y="213175"/>
                </a:moveTo>
                <a:lnTo>
                  <a:pt x="113391" y="140374"/>
                </a:lnTo>
                <a:cubicBezTo>
                  <a:pt x="164119" y="137937"/>
                  <a:pt x="204020" y="96143"/>
                  <a:pt x="204104" y="45356"/>
                </a:cubicBezTo>
                <a:lnTo>
                  <a:pt x="204104" y="0"/>
                </a:lnTo>
                <a:lnTo>
                  <a:pt x="195033" y="0"/>
                </a:lnTo>
                <a:lnTo>
                  <a:pt x="195033" y="45356"/>
                </a:lnTo>
                <a:cubicBezTo>
                  <a:pt x="195033" y="92951"/>
                  <a:pt x="156450" y="131534"/>
                  <a:pt x="108856" y="131534"/>
                </a:cubicBezTo>
                <a:cubicBezTo>
                  <a:pt x="61261" y="131534"/>
                  <a:pt x="22678" y="92951"/>
                  <a:pt x="22678" y="45356"/>
                </a:cubicBezTo>
                <a:lnTo>
                  <a:pt x="22678" y="0"/>
                </a:lnTo>
                <a:lnTo>
                  <a:pt x="13607" y="0"/>
                </a:lnTo>
                <a:lnTo>
                  <a:pt x="13607" y="45356"/>
                </a:lnTo>
                <a:cubicBezTo>
                  <a:pt x="13691" y="96143"/>
                  <a:pt x="53592" y="137937"/>
                  <a:pt x="104320" y="140374"/>
                </a:cubicBezTo>
                <a:lnTo>
                  <a:pt x="104320" y="213175"/>
                </a:lnTo>
                <a:lnTo>
                  <a:pt x="0" y="213175"/>
                </a:lnTo>
                <a:lnTo>
                  <a:pt x="0" y="222247"/>
                </a:lnTo>
                <a:lnTo>
                  <a:pt x="217711" y="222247"/>
                </a:lnTo>
                <a:lnTo>
                  <a:pt x="217711" y="213175"/>
                </a:lnTo>
                <a:close/>
              </a:path>
            </a:pathLst>
          </a:custGeom>
          <a:solidFill>
            <a:srgbClr val="000000"/>
          </a:solidFill>
          <a:ln w="446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9031417-CB7F-72C4-50EF-E7B9864A5A03}"/>
              </a:ext>
            </a:extLst>
          </p:cNvPr>
          <p:cNvSpPr/>
          <p:nvPr/>
        </p:nvSpPr>
        <p:spPr>
          <a:xfrm>
            <a:off x="6560526" y="1711953"/>
            <a:ext cx="550911" cy="396659"/>
          </a:xfrm>
          <a:custGeom>
            <a:avLst/>
            <a:gdLst>
              <a:gd name="connsiteX0" fmla="*/ 462099 w 550911"/>
              <a:gd name="connsiteY0" fmla="*/ 0 h 396659"/>
              <a:gd name="connsiteX1" fmla="*/ 340340 w 550911"/>
              <a:gd name="connsiteY1" fmla="*/ 0 h 396659"/>
              <a:gd name="connsiteX2" fmla="*/ 340340 w 550911"/>
              <a:gd name="connsiteY2" fmla="*/ 16198 h 396659"/>
              <a:gd name="connsiteX3" fmla="*/ 451295 w 550911"/>
              <a:gd name="connsiteY3" fmla="*/ 16198 h 396659"/>
              <a:gd name="connsiteX4" fmla="*/ 532049 w 550911"/>
              <a:gd name="connsiteY4" fmla="*/ 211122 h 396659"/>
              <a:gd name="connsiteX5" fmla="*/ 339984 w 550911"/>
              <a:gd name="connsiteY5" fmla="*/ 211122 h 396659"/>
              <a:gd name="connsiteX6" fmla="*/ 339894 w 550911"/>
              <a:gd name="connsiteY6" fmla="*/ 217180 h 396659"/>
              <a:gd name="connsiteX7" fmla="*/ 285794 w 550911"/>
              <a:gd name="connsiteY7" fmla="*/ 281858 h 396659"/>
              <a:gd name="connsiteX8" fmla="*/ 211837 w 550911"/>
              <a:gd name="connsiteY8" fmla="*/ 228230 h 396659"/>
              <a:gd name="connsiteX9" fmla="*/ 211041 w 550911"/>
              <a:gd name="connsiteY9" fmla="*/ 219116 h 396659"/>
              <a:gd name="connsiteX10" fmla="*/ 210944 w 550911"/>
              <a:gd name="connsiteY10" fmla="*/ 211122 h 396659"/>
              <a:gd name="connsiteX11" fmla="*/ 18879 w 550911"/>
              <a:gd name="connsiteY11" fmla="*/ 211122 h 396659"/>
              <a:gd name="connsiteX12" fmla="*/ 99625 w 550911"/>
              <a:gd name="connsiteY12" fmla="*/ 16198 h 396659"/>
              <a:gd name="connsiteX13" fmla="*/ 210758 w 550911"/>
              <a:gd name="connsiteY13" fmla="*/ 16198 h 396659"/>
              <a:gd name="connsiteX14" fmla="*/ 210758 w 550911"/>
              <a:gd name="connsiteY14" fmla="*/ 0 h 396659"/>
              <a:gd name="connsiteX15" fmla="*/ 88804 w 550911"/>
              <a:gd name="connsiteY15" fmla="*/ 0 h 396659"/>
              <a:gd name="connsiteX16" fmla="*/ 0 w 550911"/>
              <a:gd name="connsiteY16" fmla="*/ 214370 h 396659"/>
              <a:gd name="connsiteX17" fmla="*/ 0 w 550911"/>
              <a:gd name="connsiteY17" fmla="*/ 396660 h 396659"/>
              <a:gd name="connsiteX18" fmla="*/ 550911 w 550911"/>
              <a:gd name="connsiteY18" fmla="*/ 396660 h 396659"/>
              <a:gd name="connsiteX19" fmla="*/ 550911 w 550911"/>
              <a:gd name="connsiteY19" fmla="*/ 214370 h 396659"/>
              <a:gd name="connsiteX20" fmla="*/ 16198 w 550911"/>
              <a:gd name="connsiteY20" fmla="*/ 380462 h 396659"/>
              <a:gd name="connsiteX21" fmla="*/ 16198 w 550911"/>
              <a:gd name="connsiteY21" fmla="*/ 227320 h 396659"/>
              <a:gd name="connsiteX22" fmla="*/ 195370 w 550911"/>
              <a:gd name="connsiteY22" fmla="*/ 227320 h 396659"/>
              <a:gd name="connsiteX23" fmla="*/ 284491 w 550911"/>
              <a:gd name="connsiteY23" fmla="*/ 298402 h 396659"/>
              <a:gd name="connsiteX24" fmla="*/ 355574 w 550911"/>
              <a:gd name="connsiteY24" fmla="*/ 227320 h 396659"/>
              <a:gd name="connsiteX25" fmla="*/ 534713 w 550911"/>
              <a:gd name="connsiteY25" fmla="*/ 227320 h 396659"/>
              <a:gd name="connsiteX26" fmla="*/ 534713 w 550911"/>
              <a:gd name="connsiteY26" fmla="*/ 380462 h 39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0911" h="396659">
                <a:moveTo>
                  <a:pt x="462099" y="0"/>
                </a:moveTo>
                <a:lnTo>
                  <a:pt x="340340" y="0"/>
                </a:lnTo>
                <a:lnTo>
                  <a:pt x="340340" y="16198"/>
                </a:lnTo>
                <a:lnTo>
                  <a:pt x="451295" y="16198"/>
                </a:lnTo>
                <a:lnTo>
                  <a:pt x="532049" y="211122"/>
                </a:lnTo>
                <a:lnTo>
                  <a:pt x="339984" y="211122"/>
                </a:lnTo>
                <a:lnTo>
                  <a:pt x="339894" y="217180"/>
                </a:lnTo>
                <a:cubicBezTo>
                  <a:pt x="339857" y="248980"/>
                  <a:pt x="317086" y="276202"/>
                  <a:pt x="285794" y="281858"/>
                </a:cubicBezTo>
                <a:cubicBezTo>
                  <a:pt x="250563" y="287471"/>
                  <a:pt x="217451" y="263462"/>
                  <a:pt x="211837" y="228230"/>
                </a:cubicBezTo>
                <a:cubicBezTo>
                  <a:pt x="211357" y="225215"/>
                  <a:pt x="211090" y="222169"/>
                  <a:pt x="211041" y="219116"/>
                </a:cubicBezTo>
                <a:lnTo>
                  <a:pt x="210944" y="211122"/>
                </a:lnTo>
                <a:lnTo>
                  <a:pt x="18879" y="211122"/>
                </a:lnTo>
                <a:lnTo>
                  <a:pt x="99625" y="16198"/>
                </a:lnTo>
                <a:lnTo>
                  <a:pt x="210758" y="16198"/>
                </a:lnTo>
                <a:lnTo>
                  <a:pt x="210758" y="0"/>
                </a:lnTo>
                <a:lnTo>
                  <a:pt x="88804" y="0"/>
                </a:lnTo>
                <a:lnTo>
                  <a:pt x="0" y="214370"/>
                </a:lnTo>
                <a:lnTo>
                  <a:pt x="0" y="396660"/>
                </a:lnTo>
                <a:lnTo>
                  <a:pt x="550911" y="396660"/>
                </a:lnTo>
                <a:lnTo>
                  <a:pt x="550911" y="214370"/>
                </a:lnTo>
                <a:close/>
                <a:moveTo>
                  <a:pt x="16198" y="380462"/>
                </a:moveTo>
                <a:lnTo>
                  <a:pt x="16198" y="227320"/>
                </a:lnTo>
                <a:lnTo>
                  <a:pt x="195370" y="227320"/>
                </a:lnTo>
                <a:cubicBezTo>
                  <a:pt x="200350" y="271559"/>
                  <a:pt x="240252" y="303384"/>
                  <a:pt x="284491" y="298402"/>
                </a:cubicBezTo>
                <a:cubicBezTo>
                  <a:pt x="321867" y="294194"/>
                  <a:pt x="351366" y="264696"/>
                  <a:pt x="355574" y="227320"/>
                </a:cubicBezTo>
                <a:lnTo>
                  <a:pt x="534713" y="227320"/>
                </a:lnTo>
                <a:lnTo>
                  <a:pt x="534713" y="380462"/>
                </a:lnTo>
                <a:close/>
              </a:path>
            </a:pathLst>
          </a:custGeom>
          <a:solidFill>
            <a:srgbClr val="000000"/>
          </a:solidFill>
          <a:ln w="8037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871A41B-CC99-276C-95EC-B71085C2585F}"/>
              </a:ext>
            </a:extLst>
          </p:cNvPr>
          <p:cNvSpPr/>
          <p:nvPr/>
        </p:nvSpPr>
        <p:spPr>
          <a:xfrm>
            <a:off x="6733105" y="1541973"/>
            <a:ext cx="205825" cy="351605"/>
          </a:xfrm>
          <a:custGeom>
            <a:avLst/>
            <a:gdLst>
              <a:gd name="connsiteX0" fmla="*/ 11452 w 205825"/>
              <a:gd name="connsiteY0" fmla="*/ 237241 h 351605"/>
              <a:gd name="connsiteX1" fmla="*/ 0 w 205825"/>
              <a:gd name="connsiteY1" fmla="*/ 248693 h 351605"/>
              <a:gd name="connsiteX2" fmla="*/ 102872 w 205825"/>
              <a:gd name="connsiteY2" fmla="*/ 351605 h 351605"/>
              <a:gd name="connsiteX3" fmla="*/ 205825 w 205825"/>
              <a:gd name="connsiteY3" fmla="*/ 248693 h 351605"/>
              <a:gd name="connsiteX4" fmla="*/ 194374 w 205825"/>
              <a:gd name="connsiteY4" fmla="*/ 237241 h 351605"/>
              <a:gd name="connsiteX5" fmla="*/ 111109 w 205825"/>
              <a:gd name="connsiteY5" fmla="*/ 320465 h 351605"/>
              <a:gd name="connsiteX6" fmla="*/ 110995 w 205825"/>
              <a:gd name="connsiteY6" fmla="*/ 320464 h 351605"/>
              <a:gd name="connsiteX7" fmla="*/ 110971 w 205825"/>
              <a:gd name="connsiteY7" fmla="*/ 320409 h 351605"/>
              <a:gd name="connsiteX8" fmla="*/ 110971 w 205825"/>
              <a:gd name="connsiteY8" fmla="*/ 0 h 351605"/>
              <a:gd name="connsiteX9" fmla="*/ 94773 w 205825"/>
              <a:gd name="connsiteY9" fmla="*/ 0 h 351605"/>
              <a:gd name="connsiteX10" fmla="*/ 94773 w 205825"/>
              <a:gd name="connsiteY10" fmla="*/ 320409 h 351605"/>
              <a:gd name="connsiteX11" fmla="*/ 94636 w 205825"/>
              <a:gd name="connsiteY11" fmla="*/ 320465 h 35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825" h="351605">
                <a:moveTo>
                  <a:pt x="11452" y="237241"/>
                </a:moveTo>
                <a:lnTo>
                  <a:pt x="0" y="248693"/>
                </a:lnTo>
                <a:lnTo>
                  <a:pt x="102872" y="351605"/>
                </a:lnTo>
                <a:lnTo>
                  <a:pt x="205825" y="248693"/>
                </a:lnTo>
                <a:lnTo>
                  <a:pt x="194374" y="237241"/>
                </a:lnTo>
                <a:lnTo>
                  <a:pt x="111109" y="320465"/>
                </a:lnTo>
                <a:cubicBezTo>
                  <a:pt x="111077" y="320497"/>
                  <a:pt x="111025" y="320496"/>
                  <a:pt x="110995" y="320464"/>
                </a:cubicBezTo>
                <a:cubicBezTo>
                  <a:pt x="110980" y="320449"/>
                  <a:pt x="110971" y="320430"/>
                  <a:pt x="110971" y="320409"/>
                </a:cubicBezTo>
                <a:lnTo>
                  <a:pt x="110971" y="0"/>
                </a:lnTo>
                <a:lnTo>
                  <a:pt x="94773" y="0"/>
                </a:lnTo>
                <a:lnTo>
                  <a:pt x="94773" y="320409"/>
                </a:lnTo>
                <a:cubicBezTo>
                  <a:pt x="94773" y="320514"/>
                  <a:pt x="94717" y="320538"/>
                  <a:pt x="94636" y="320465"/>
                </a:cubicBezTo>
                <a:close/>
              </a:path>
            </a:pathLst>
          </a:custGeom>
          <a:solidFill>
            <a:srgbClr val="000000"/>
          </a:solidFill>
          <a:ln w="8037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grpSp>
        <p:nvGrpSpPr>
          <p:cNvPr id="8" name="Graphic 26" descr="Daily calendar outline">
            <a:extLst>
              <a:ext uri="{FF2B5EF4-FFF2-40B4-BE49-F238E27FC236}">
                <a16:creationId xmlns:a16="http://schemas.microsoft.com/office/drawing/2014/main" id="{62FB0DCE-B8F7-9336-1EC2-2888D1F13731}"/>
              </a:ext>
            </a:extLst>
          </p:cNvPr>
          <p:cNvGrpSpPr/>
          <p:nvPr/>
        </p:nvGrpSpPr>
        <p:grpSpPr>
          <a:xfrm>
            <a:off x="7933086" y="1574447"/>
            <a:ext cx="485775" cy="485775"/>
            <a:chOff x="7933086" y="1574447"/>
            <a:chExt cx="485775" cy="485775"/>
          </a:xfrm>
          <a:solidFill>
            <a:srgbClr val="00000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BEAD1C6-DFD2-068E-BD79-99A06329A609}"/>
                </a:ext>
              </a:extLst>
            </p:cNvPr>
            <p:cNvSpPr/>
            <p:nvPr/>
          </p:nvSpPr>
          <p:spPr>
            <a:xfrm>
              <a:off x="7933086" y="1574447"/>
              <a:ext cx="485775" cy="485775"/>
            </a:xfrm>
            <a:custGeom>
              <a:avLst/>
              <a:gdLst>
                <a:gd name="connsiteX0" fmla="*/ 385763 w 485775"/>
                <a:gd name="connsiteY0" fmla="*/ 42863 h 485775"/>
                <a:gd name="connsiteX1" fmla="*/ 385763 w 485775"/>
                <a:gd name="connsiteY1" fmla="*/ 7144 h 485775"/>
                <a:gd name="connsiteX2" fmla="*/ 378619 w 485775"/>
                <a:gd name="connsiteY2" fmla="*/ 0 h 485775"/>
                <a:gd name="connsiteX3" fmla="*/ 371475 w 485775"/>
                <a:gd name="connsiteY3" fmla="*/ 7144 h 485775"/>
                <a:gd name="connsiteX4" fmla="*/ 371475 w 485775"/>
                <a:gd name="connsiteY4" fmla="*/ 42863 h 485775"/>
                <a:gd name="connsiteX5" fmla="*/ 114300 w 485775"/>
                <a:gd name="connsiteY5" fmla="*/ 42863 h 485775"/>
                <a:gd name="connsiteX6" fmla="*/ 114300 w 485775"/>
                <a:gd name="connsiteY6" fmla="*/ 7144 h 485775"/>
                <a:gd name="connsiteX7" fmla="*/ 107156 w 485775"/>
                <a:gd name="connsiteY7" fmla="*/ 0 h 485775"/>
                <a:gd name="connsiteX8" fmla="*/ 100013 w 485775"/>
                <a:gd name="connsiteY8" fmla="*/ 7144 h 485775"/>
                <a:gd name="connsiteX9" fmla="*/ 100013 w 485775"/>
                <a:gd name="connsiteY9" fmla="*/ 42863 h 485775"/>
                <a:gd name="connsiteX10" fmla="*/ 0 w 485775"/>
                <a:gd name="connsiteY10" fmla="*/ 42863 h 485775"/>
                <a:gd name="connsiteX11" fmla="*/ 0 w 485775"/>
                <a:gd name="connsiteY11" fmla="*/ 485775 h 485775"/>
                <a:gd name="connsiteX12" fmla="*/ 485775 w 485775"/>
                <a:gd name="connsiteY12" fmla="*/ 485775 h 485775"/>
                <a:gd name="connsiteX13" fmla="*/ 485775 w 485775"/>
                <a:gd name="connsiteY13" fmla="*/ 42863 h 485775"/>
                <a:gd name="connsiteX14" fmla="*/ 471488 w 485775"/>
                <a:gd name="connsiteY14" fmla="*/ 471488 h 485775"/>
                <a:gd name="connsiteX15" fmla="*/ 14288 w 485775"/>
                <a:gd name="connsiteY15" fmla="*/ 471488 h 485775"/>
                <a:gd name="connsiteX16" fmla="*/ 14288 w 485775"/>
                <a:gd name="connsiteY16" fmla="*/ 157163 h 485775"/>
                <a:gd name="connsiteX17" fmla="*/ 471488 w 485775"/>
                <a:gd name="connsiteY17" fmla="*/ 157163 h 485775"/>
                <a:gd name="connsiteX18" fmla="*/ 14288 w 485775"/>
                <a:gd name="connsiteY18" fmla="*/ 142875 h 485775"/>
                <a:gd name="connsiteX19" fmla="*/ 14288 w 485775"/>
                <a:gd name="connsiteY19" fmla="*/ 57150 h 485775"/>
                <a:gd name="connsiteX20" fmla="*/ 100013 w 485775"/>
                <a:gd name="connsiteY20" fmla="*/ 57150 h 485775"/>
                <a:gd name="connsiteX21" fmla="*/ 100013 w 485775"/>
                <a:gd name="connsiteY21" fmla="*/ 85725 h 485775"/>
                <a:gd name="connsiteX22" fmla="*/ 107156 w 485775"/>
                <a:gd name="connsiteY22" fmla="*/ 92869 h 485775"/>
                <a:gd name="connsiteX23" fmla="*/ 114300 w 485775"/>
                <a:gd name="connsiteY23" fmla="*/ 85725 h 485775"/>
                <a:gd name="connsiteX24" fmla="*/ 114300 w 485775"/>
                <a:gd name="connsiteY24" fmla="*/ 57150 h 485775"/>
                <a:gd name="connsiteX25" fmla="*/ 371475 w 485775"/>
                <a:gd name="connsiteY25" fmla="*/ 57150 h 485775"/>
                <a:gd name="connsiteX26" fmla="*/ 371475 w 485775"/>
                <a:gd name="connsiteY26" fmla="*/ 85725 h 485775"/>
                <a:gd name="connsiteX27" fmla="*/ 378619 w 485775"/>
                <a:gd name="connsiteY27" fmla="*/ 92869 h 485775"/>
                <a:gd name="connsiteX28" fmla="*/ 385763 w 485775"/>
                <a:gd name="connsiteY28" fmla="*/ 85725 h 485775"/>
                <a:gd name="connsiteX29" fmla="*/ 385763 w 485775"/>
                <a:gd name="connsiteY29" fmla="*/ 57150 h 485775"/>
                <a:gd name="connsiteX30" fmla="*/ 471488 w 485775"/>
                <a:gd name="connsiteY30" fmla="*/ 57150 h 485775"/>
                <a:gd name="connsiteX31" fmla="*/ 471488 w 485775"/>
                <a:gd name="connsiteY31" fmla="*/ 14287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5775" h="485775">
                  <a:moveTo>
                    <a:pt x="385763" y="42863"/>
                  </a:moveTo>
                  <a:lnTo>
                    <a:pt x="385763" y="7144"/>
                  </a:lnTo>
                  <a:cubicBezTo>
                    <a:pt x="385763" y="3198"/>
                    <a:pt x="382564" y="0"/>
                    <a:pt x="378619" y="0"/>
                  </a:cubicBezTo>
                  <a:cubicBezTo>
                    <a:pt x="374673" y="0"/>
                    <a:pt x="371475" y="3198"/>
                    <a:pt x="371475" y="7144"/>
                  </a:cubicBezTo>
                  <a:lnTo>
                    <a:pt x="371475" y="42863"/>
                  </a:lnTo>
                  <a:lnTo>
                    <a:pt x="114300" y="42863"/>
                  </a:lnTo>
                  <a:lnTo>
                    <a:pt x="114300" y="7144"/>
                  </a:lnTo>
                  <a:cubicBezTo>
                    <a:pt x="114300" y="3198"/>
                    <a:pt x="111102" y="0"/>
                    <a:pt x="107156" y="0"/>
                  </a:cubicBezTo>
                  <a:cubicBezTo>
                    <a:pt x="103211" y="0"/>
                    <a:pt x="100013" y="3198"/>
                    <a:pt x="100013" y="7144"/>
                  </a:cubicBezTo>
                  <a:lnTo>
                    <a:pt x="100013" y="42863"/>
                  </a:lnTo>
                  <a:lnTo>
                    <a:pt x="0" y="42863"/>
                  </a:lnTo>
                  <a:lnTo>
                    <a:pt x="0" y="485775"/>
                  </a:lnTo>
                  <a:lnTo>
                    <a:pt x="485775" y="485775"/>
                  </a:lnTo>
                  <a:lnTo>
                    <a:pt x="485775" y="42863"/>
                  </a:lnTo>
                  <a:close/>
                  <a:moveTo>
                    <a:pt x="471488" y="471488"/>
                  </a:moveTo>
                  <a:lnTo>
                    <a:pt x="14288" y="471488"/>
                  </a:lnTo>
                  <a:lnTo>
                    <a:pt x="14288" y="157163"/>
                  </a:lnTo>
                  <a:lnTo>
                    <a:pt x="471488" y="157163"/>
                  </a:lnTo>
                  <a:close/>
                  <a:moveTo>
                    <a:pt x="14288" y="142875"/>
                  </a:moveTo>
                  <a:lnTo>
                    <a:pt x="14288" y="57150"/>
                  </a:lnTo>
                  <a:lnTo>
                    <a:pt x="100013" y="57150"/>
                  </a:lnTo>
                  <a:lnTo>
                    <a:pt x="100013" y="85725"/>
                  </a:lnTo>
                  <a:cubicBezTo>
                    <a:pt x="100013" y="89670"/>
                    <a:pt x="103211" y="92869"/>
                    <a:pt x="107156" y="92869"/>
                  </a:cubicBezTo>
                  <a:cubicBezTo>
                    <a:pt x="111102" y="92869"/>
                    <a:pt x="114300" y="89670"/>
                    <a:pt x="114300" y="85725"/>
                  </a:cubicBezTo>
                  <a:lnTo>
                    <a:pt x="114300" y="57150"/>
                  </a:lnTo>
                  <a:lnTo>
                    <a:pt x="371475" y="57150"/>
                  </a:lnTo>
                  <a:lnTo>
                    <a:pt x="371475" y="85725"/>
                  </a:lnTo>
                  <a:cubicBezTo>
                    <a:pt x="371475" y="89670"/>
                    <a:pt x="374673" y="92869"/>
                    <a:pt x="378619" y="92869"/>
                  </a:cubicBezTo>
                  <a:cubicBezTo>
                    <a:pt x="382564" y="92869"/>
                    <a:pt x="385763" y="89670"/>
                    <a:pt x="385763" y="85725"/>
                  </a:cubicBezTo>
                  <a:lnTo>
                    <a:pt x="385763" y="57150"/>
                  </a:lnTo>
                  <a:lnTo>
                    <a:pt x="471488" y="57150"/>
                  </a:lnTo>
                  <a:lnTo>
                    <a:pt x="471488" y="142875"/>
                  </a:lnTo>
                  <a:close/>
                </a:path>
              </a:pathLst>
            </a:custGeom>
            <a:solidFill>
              <a:srgbClr val="000000"/>
            </a:solidFill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15D5878-5F14-934A-3095-23C95E8501F9}"/>
                </a:ext>
              </a:extLst>
            </p:cNvPr>
            <p:cNvSpPr/>
            <p:nvPr/>
          </p:nvSpPr>
          <p:spPr>
            <a:xfrm>
              <a:off x="7990236" y="1774472"/>
              <a:ext cx="371475" cy="228600"/>
            </a:xfrm>
            <a:custGeom>
              <a:avLst/>
              <a:gdLst>
                <a:gd name="connsiteX0" fmla="*/ 135731 w 371475"/>
                <a:gd name="connsiteY0" fmla="*/ 228600 h 228600"/>
                <a:gd name="connsiteX1" fmla="*/ 371475 w 371475"/>
                <a:gd name="connsiteY1" fmla="*/ 228600 h 228600"/>
                <a:gd name="connsiteX2" fmla="*/ 371475 w 371475"/>
                <a:gd name="connsiteY2" fmla="*/ 0 h 228600"/>
                <a:gd name="connsiteX3" fmla="*/ 0 w 371475"/>
                <a:gd name="connsiteY3" fmla="*/ 0 h 228600"/>
                <a:gd name="connsiteX4" fmla="*/ 0 w 371475"/>
                <a:gd name="connsiteY4" fmla="*/ 228600 h 228600"/>
                <a:gd name="connsiteX5" fmla="*/ 135731 w 371475"/>
                <a:gd name="connsiteY5" fmla="*/ 228600 h 228600"/>
                <a:gd name="connsiteX6" fmla="*/ 135731 w 371475"/>
                <a:gd name="connsiteY6" fmla="*/ 214313 h 228600"/>
                <a:gd name="connsiteX7" fmla="*/ 135731 w 371475"/>
                <a:gd name="connsiteY7" fmla="*/ 157163 h 228600"/>
                <a:gd name="connsiteX8" fmla="*/ 235744 w 371475"/>
                <a:gd name="connsiteY8" fmla="*/ 157163 h 228600"/>
                <a:gd name="connsiteX9" fmla="*/ 235744 w 371475"/>
                <a:gd name="connsiteY9" fmla="*/ 214313 h 228600"/>
                <a:gd name="connsiteX10" fmla="*/ 135731 w 371475"/>
                <a:gd name="connsiteY10" fmla="*/ 85725 h 228600"/>
                <a:gd name="connsiteX11" fmla="*/ 235744 w 371475"/>
                <a:gd name="connsiteY11" fmla="*/ 85725 h 228600"/>
                <a:gd name="connsiteX12" fmla="*/ 235744 w 371475"/>
                <a:gd name="connsiteY12" fmla="*/ 142875 h 228600"/>
                <a:gd name="connsiteX13" fmla="*/ 135731 w 371475"/>
                <a:gd name="connsiteY13" fmla="*/ 142875 h 228600"/>
                <a:gd name="connsiteX14" fmla="*/ 121444 w 371475"/>
                <a:gd name="connsiteY14" fmla="*/ 142875 h 228600"/>
                <a:gd name="connsiteX15" fmla="*/ 14288 w 371475"/>
                <a:gd name="connsiteY15" fmla="*/ 142875 h 228600"/>
                <a:gd name="connsiteX16" fmla="*/ 14288 w 371475"/>
                <a:gd name="connsiteY16" fmla="*/ 85725 h 228600"/>
                <a:gd name="connsiteX17" fmla="*/ 121444 w 371475"/>
                <a:gd name="connsiteY17" fmla="*/ 85725 h 228600"/>
                <a:gd name="connsiteX18" fmla="*/ 250031 w 371475"/>
                <a:gd name="connsiteY18" fmla="*/ 85725 h 228600"/>
                <a:gd name="connsiteX19" fmla="*/ 357188 w 371475"/>
                <a:gd name="connsiteY19" fmla="*/ 85725 h 228600"/>
                <a:gd name="connsiteX20" fmla="*/ 357188 w 371475"/>
                <a:gd name="connsiteY20" fmla="*/ 142875 h 228600"/>
                <a:gd name="connsiteX21" fmla="*/ 250031 w 371475"/>
                <a:gd name="connsiteY21" fmla="*/ 142875 h 228600"/>
                <a:gd name="connsiteX22" fmla="*/ 250031 w 371475"/>
                <a:gd name="connsiteY22" fmla="*/ 214313 h 228600"/>
                <a:gd name="connsiteX23" fmla="*/ 250031 w 371475"/>
                <a:gd name="connsiteY23" fmla="*/ 157163 h 228600"/>
                <a:gd name="connsiteX24" fmla="*/ 357188 w 371475"/>
                <a:gd name="connsiteY24" fmla="*/ 157163 h 228600"/>
                <a:gd name="connsiteX25" fmla="*/ 357188 w 371475"/>
                <a:gd name="connsiteY25" fmla="*/ 214313 h 228600"/>
                <a:gd name="connsiteX26" fmla="*/ 357188 w 371475"/>
                <a:gd name="connsiteY26" fmla="*/ 14288 h 228600"/>
                <a:gd name="connsiteX27" fmla="*/ 357188 w 371475"/>
                <a:gd name="connsiteY27" fmla="*/ 71438 h 228600"/>
                <a:gd name="connsiteX28" fmla="*/ 250031 w 371475"/>
                <a:gd name="connsiteY28" fmla="*/ 71438 h 228600"/>
                <a:gd name="connsiteX29" fmla="*/ 250031 w 371475"/>
                <a:gd name="connsiteY29" fmla="*/ 14288 h 228600"/>
                <a:gd name="connsiteX30" fmla="*/ 235744 w 371475"/>
                <a:gd name="connsiteY30" fmla="*/ 14288 h 228600"/>
                <a:gd name="connsiteX31" fmla="*/ 235744 w 371475"/>
                <a:gd name="connsiteY31" fmla="*/ 71438 h 228600"/>
                <a:gd name="connsiteX32" fmla="*/ 135731 w 371475"/>
                <a:gd name="connsiteY32" fmla="*/ 71438 h 228600"/>
                <a:gd name="connsiteX33" fmla="*/ 135731 w 371475"/>
                <a:gd name="connsiteY33" fmla="*/ 14288 h 228600"/>
                <a:gd name="connsiteX34" fmla="*/ 121444 w 371475"/>
                <a:gd name="connsiteY34" fmla="*/ 14288 h 228600"/>
                <a:gd name="connsiteX35" fmla="*/ 121444 w 371475"/>
                <a:gd name="connsiteY35" fmla="*/ 71438 h 228600"/>
                <a:gd name="connsiteX36" fmla="*/ 14288 w 371475"/>
                <a:gd name="connsiteY36" fmla="*/ 71438 h 228600"/>
                <a:gd name="connsiteX37" fmla="*/ 14288 w 371475"/>
                <a:gd name="connsiteY37" fmla="*/ 14288 h 228600"/>
                <a:gd name="connsiteX38" fmla="*/ 14288 w 371475"/>
                <a:gd name="connsiteY38" fmla="*/ 214313 h 228600"/>
                <a:gd name="connsiteX39" fmla="*/ 14288 w 371475"/>
                <a:gd name="connsiteY39" fmla="*/ 157163 h 228600"/>
                <a:gd name="connsiteX40" fmla="*/ 121444 w 371475"/>
                <a:gd name="connsiteY40" fmla="*/ 157163 h 228600"/>
                <a:gd name="connsiteX41" fmla="*/ 121444 w 371475"/>
                <a:gd name="connsiteY41" fmla="*/ 21431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75" h="228600">
                  <a:moveTo>
                    <a:pt x="135731" y="228600"/>
                  </a:moveTo>
                  <a:lnTo>
                    <a:pt x="371475" y="228600"/>
                  </a:lnTo>
                  <a:lnTo>
                    <a:pt x="371475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135731" y="228600"/>
                  </a:lnTo>
                  <a:close/>
                  <a:moveTo>
                    <a:pt x="135731" y="214313"/>
                  </a:moveTo>
                  <a:lnTo>
                    <a:pt x="135731" y="157163"/>
                  </a:lnTo>
                  <a:lnTo>
                    <a:pt x="235744" y="157163"/>
                  </a:lnTo>
                  <a:lnTo>
                    <a:pt x="235744" y="214313"/>
                  </a:lnTo>
                  <a:close/>
                  <a:moveTo>
                    <a:pt x="135731" y="85725"/>
                  </a:moveTo>
                  <a:lnTo>
                    <a:pt x="235744" y="85725"/>
                  </a:lnTo>
                  <a:lnTo>
                    <a:pt x="235744" y="142875"/>
                  </a:lnTo>
                  <a:lnTo>
                    <a:pt x="135731" y="142875"/>
                  </a:lnTo>
                  <a:close/>
                  <a:moveTo>
                    <a:pt x="121444" y="142875"/>
                  </a:moveTo>
                  <a:lnTo>
                    <a:pt x="14288" y="142875"/>
                  </a:lnTo>
                  <a:lnTo>
                    <a:pt x="14288" y="85725"/>
                  </a:lnTo>
                  <a:lnTo>
                    <a:pt x="121444" y="85725"/>
                  </a:lnTo>
                  <a:close/>
                  <a:moveTo>
                    <a:pt x="250031" y="85725"/>
                  </a:moveTo>
                  <a:lnTo>
                    <a:pt x="357188" y="85725"/>
                  </a:lnTo>
                  <a:lnTo>
                    <a:pt x="357188" y="142875"/>
                  </a:lnTo>
                  <a:lnTo>
                    <a:pt x="250031" y="142875"/>
                  </a:lnTo>
                  <a:close/>
                  <a:moveTo>
                    <a:pt x="250031" y="214313"/>
                  </a:moveTo>
                  <a:lnTo>
                    <a:pt x="250031" y="157163"/>
                  </a:lnTo>
                  <a:lnTo>
                    <a:pt x="357188" y="157163"/>
                  </a:lnTo>
                  <a:lnTo>
                    <a:pt x="357188" y="214313"/>
                  </a:lnTo>
                  <a:close/>
                  <a:moveTo>
                    <a:pt x="357188" y="14288"/>
                  </a:moveTo>
                  <a:lnTo>
                    <a:pt x="357188" y="71438"/>
                  </a:lnTo>
                  <a:lnTo>
                    <a:pt x="250031" y="71438"/>
                  </a:lnTo>
                  <a:lnTo>
                    <a:pt x="250031" y="14288"/>
                  </a:lnTo>
                  <a:close/>
                  <a:moveTo>
                    <a:pt x="235744" y="14288"/>
                  </a:moveTo>
                  <a:lnTo>
                    <a:pt x="235744" y="71438"/>
                  </a:lnTo>
                  <a:lnTo>
                    <a:pt x="135731" y="71438"/>
                  </a:lnTo>
                  <a:lnTo>
                    <a:pt x="135731" y="14288"/>
                  </a:lnTo>
                  <a:close/>
                  <a:moveTo>
                    <a:pt x="121444" y="14288"/>
                  </a:moveTo>
                  <a:lnTo>
                    <a:pt x="121444" y="71438"/>
                  </a:lnTo>
                  <a:lnTo>
                    <a:pt x="14288" y="71438"/>
                  </a:lnTo>
                  <a:lnTo>
                    <a:pt x="14288" y="14288"/>
                  </a:lnTo>
                  <a:close/>
                  <a:moveTo>
                    <a:pt x="14288" y="214313"/>
                  </a:moveTo>
                  <a:lnTo>
                    <a:pt x="14288" y="157163"/>
                  </a:lnTo>
                  <a:lnTo>
                    <a:pt x="121444" y="157163"/>
                  </a:lnTo>
                  <a:lnTo>
                    <a:pt x="121444" y="214313"/>
                  </a:lnTo>
                  <a:close/>
                </a:path>
              </a:pathLst>
            </a:custGeom>
            <a:solidFill>
              <a:srgbClr val="000000"/>
            </a:solidFill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C0BE2F-1B13-C2AF-FA51-09FA43422DD0}"/>
              </a:ext>
            </a:extLst>
          </p:cNvPr>
          <p:cNvCxnSpPr>
            <a:cxnSpLocks/>
          </p:cNvCxnSpPr>
          <p:nvPr/>
        </p:nvCxnSpPr>
        <p:spPr>
          <a:xfrm>
            <a:off x="7252077" y="1895260"/>
            <a:ext cx="549098" cy="2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76A1591-37BF-6D27-34AB-AACA1A793E3F}"/>
              </a:ext>
            </a:extLst>
          </p:cNvPr>
          <p:cNvSpPr/>
          <p:nvPr/>
        </p:nvSpPr>
        <p:spPr>
          <a:xfrm rot="183588">
            <a:off x="4895024" y="1050781"/>
            <a:ext cx="3518845" cy="1616371"/>
          </a:xfrm>
          <a:prstGeom prst="arc">
            <a:avLst>
              <a:gd name="adj1" fmla="val 11363771"/>
              <a:gd name="adj2" fmla="val 20340429"/>
            </a:avLst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1050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86FCB7-C8D3-F14C-B2D5-718B6F54F750}"/>
              </a:ext>
            </a:extLst>
          </p:cNvPr>
          <p:cNvSpPr txBox="1"/>
          <p:nvPr/>
        </p:nvSpPr>
        <p:spPr>
          <a:xfrm>
            <a:off x="7755709" y="2092253"/>
            <a:ext cx="125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Agenda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B0F3D5-F90D-6595-9044-8F4944016189}"/>
              </a:ext>
            </a:extLst>
          </p:cNvPr>
          <p:cNvSpPr txBox="1"/>
          <p:nvPr/>
        </p:nvSpPr>
        <p:spPr>
          <a:xfrm>
            <a:off x="6497488" y="2105896"/>
            <a:ext cx="125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solidFill>
                  <a:schemeClr val="bg1"/>
                </a:solidFill>
              </a:rPr>
              <a:t>Inbox</a:t>
            </a:r>
            <a:endParaRPr lang="es-AR" sz="2700" dirty="0">
              <a:solidFill>
                <a:schemeClr val="bg1"/>
              </a:solidFill>
            </a:endParaRPr>
          </a:p>
        </p:txBody>
      </p:sp>
      <p:pic>
        <p:nvPicPr>
          <p:cNvPr id="38" name="Graphic 37" descr="User outline">
            <a:extLst>
              <a:ext uri="{FF2B5EF4-FFF2-40B4-BE49-F238E27FC236}">
                <a16:creationId xmlns:a16="http://schemas.microsoft.com/office/drawing/2014/main" id="{6EE2BC8F-76EE-D1E1-3E89-36029EAA0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7176" y="1583430"/>
            <a:ext cx="288562" cy="288562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17DBABC-0E2D-7D75-8788-45028D91032B}"/>
              </a:ext>
            </a:extLst>
          </p:cNvPr>
          <p:cNvSpPr/>
          <p:nvPr/>
        </p:nvSpPr>
        <p:spPr>
          <a:xfrm>
            <a:off x="692917" y="1113179"/>
            <a:ext cx="1559844" cy="1610841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00600C-74D7-15E6-86A7-180037EEBBF5}"/>
              </a:ext>
            </a:extLst>
          </p:cNvPr>
          <p:cNvSpPr txBox="1"/>
          <p:nvPr/>
        </p:nvSpPr>
        <p:spPr>
          <a:xfrm>
            <a:off x="4715591" y="612480"/>
            <a:ext cx="43414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b="1" i="1" dirty="0">
                <a:solidFill>
                  <a:srgbClr val="00B050"/>
                </a:solidFill>
              </a:rPr>
              <a:t>Agendamiento directo (full automation) ~ 15%</a:t>
            </a:r>
            <a:endParaRPr lang="es-AR" sz="2400" b="1" i="1" dirty="0">
              <a:solidFill>
                <a:srgbClr val="00B050"/>
              </a:solidFill>
            </a:endParaRPr>
          </a:p>
        </p:txBody>
      </p:sp>
      <p:pic>
        <p:nvPicPr>
          <p:cNvPr id="48" name="Picture 47" descr="A computer screen with text and numbers&#10;&#10;AI-generated content may be incorrect.">
            <a:extLst>
              <a:ext uri="{FF2B5EF4-FFF2-40B4-BE49-F238E27FC236}">
                <a16:creationId xmlns:a16="http://schemas.microsoft.com/office/drawing/2014/main" id="{A3130A5C-A968-914B-4727-D21E9C206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697" y="3798840"/>
            <a:ext cx="2461376" cy="122624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212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15E62-3F12-A14E-4510-DC6E9EDF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7DA3F-593A-0D4D-619B-523C131D1D8B}"/>
              </a:ext>
            </a:extLst>
          </p:cNvPr>
          <p:cNvSpPr txBox="1"/>
          <p:nvPr/>
        </p:nvSpPr>
        <p:spPr>
          <a:xfrm>
            <a:off x="684729" y="1434342"/>
            <a:ext cx="8459271" cy="334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279;p95">
            <a:extLst>
              <a:ext uri="{FF2B5EF4-FFF2-40B4-BE49-F238E27FC236}">
                <a16:creationId xmlns:a16="http://schemas.microsoft.com/office/drawing/2014/main" id="{5B5EEC02-1665-85B6-40C3-7F777A99F6E3}"/>
              </a:ext>
            </a:extLst>
          </p:cNvPr>
          <p:cNvSpPr txBox="1"/>
          <p:nvPr/>
        </p:nvSpPr>
        <p:spPr>
          <a:xfrm>
            <a:off x="920433" y="1813783"/>
            <a:ext cx="730313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Coordinación en tiempo real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 Native</a:t>
            </a:r>
            <a:endParaRPr sz="3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757491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3A9B390A-CB42-79D8-6593-B55D97ED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eracion">
            <a:hlinkClick r:id="" action="ppaction://media"/>
            <a:extLst>
              <a:ext uri="{FF2B5EF4-FFF2-40B4-BE49-F238E27FC236}">
                <a16:creationId xmlns:a16="http://schemas.microsoft.com/office/drawing/2014/main" id="{C72B5934-4654-3BEC-03C6-54DFEAFBF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057" y="0"/>
            <a:ext cx="6286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0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4;p116">
            <a:extLst>
              <a:ext uri="{FF2B5EF4-FFF2-40B4-BE49-F238E27FC236}">
                <a16:creationId xmlns:a16="http://schemas.microsoft.com/office/drawing/2014/main" id="{B1BD7557-DE31-1FED-8862-632BF635D9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42" t="1868" r="12"/>
          <a:stretch>
            <a:fillRect/>
          </a:stretch>
        </p:blipFill>
        <p:spPr>
          <a:xfrm>
            <a:off x="2749289" y="879144"/>
            <a:ext cx="1690118" cy="357445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7" name="Google Shape;407;p104">
            <a:extLst>
              <a:ext uri="{FF2B5EF4-FFF2-40B4-BE49-F238E27FC236}">
                <a16:creationId xmlns:a16="http://schemas.microsoft.com/office/drawing/2014/main" id="{BBE65E61-A4C2-EED8-C743-AD39956C6D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372" y="802630"/>
            <a:ext cx="3708249" cy="3845655"/>
          </a:xfrm>
          <a:prstGeom prst="rect">
            <a:avLst/>
          </a:prstGeom>
          <a:noFill/>
          <a:ln>
            <a:noFill/>
          </a:ln>
          <a:effectLst>
            <a:outerShdw blurRad="114300" dist="47625" dir="3960000" algn="bl" rotWithShape="0">
              <a:srgbClr val="000000">
                <a:alpha val="3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5151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FC5E6-0408-F929-A9B8-498BAB511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2986814-4105-A659-3B31-71DB8F05A867}"/>
              </a:ext>
            </a:extLst>
          </p:cNvPr>
          <p:cNvSpPr/>
          <p:nvPr/>
        </p:nvSpPr>
        <p:spPr>
          <a:xfrm>
            <a:off x="3827721" y="769535"/>
            <a:ext cx="1108445" cy="11084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100" b="1" dirty="0">
                <a:solidFill>
                  <a:schemeClr val="tx1"/>
                </a:solidFill>
              </a:rPr>
              <a:t>LLM</a:t>
            </a:r>
            <a:endParaRPr lang="es-AR" sz="105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2C494-EA35-916B-9342-1FE555B0DBFE}"/>
              </a:ext>
            </a:extLst>
          </p:cNvPr>
          <p:cNvCxnSpPr>
            <a:cxnSpLocks/>
          </p:cNvCxnSpPr>
          <p:nvPr/>
        </p:nvCxnSpPr>
        <p:spPr>
          <a:xfrm flipV="1">
            <a:off x="2243573" y="1335733"/>
            <a:ext cx="1485261" cy="10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01451D-77CE-C123-BF4F-E55A8A80C8EB}"/>
              </a:ext>
            </a:extLst>
          </p:cNvPr>
          <p:cNvCxnSpPr>
            <a:cxnSpLocks/>
          </p:cNvCxnSpPr>
          <p:nvPr/>
        </p:nvCxnSpPr>
        <p:spPr>
          <a:xfrm>
            <a:off x="5043162" y="1326413"/>
            <a:ext cx="13975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B9104E-4C50-99F4-7F9F-7FC17DBD4180}"/>
              </a:ext>
            </a:extLst>
          </p:cNvPr>
          <p:cNvSpPr txBox="1"/>
          <p:nvPr/>
        </p:nvSpPr>
        <p:spPr>
          <a:xfrm>
            <a:off x="261257" y="2427720"/>
            <a:ext cx="101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Memory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7DCDD8-0745-9DBC-C582-22F98FC3BF48}"/>
              </a:ext>
            </a:extLst>
          </p:cNvPr>
          <p:cNvSpPr txBox="1"/>
          <p:nvPr/>
        </p:nvSpPr>
        <p:spPr>
          <a:xfrm>
            <a:off x="1535709" y="2515092"/>
            <a:ext cx="1852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lang="es-ES" sz="1800" b="1" dirty="0" err="1">
                <a:solidFill>
                  <a:schemeClr val="bg1"/>
                </a:solidFill>
              </a:rPr>
              <a:t>Wúru</a:t>
            </a:r>
            <a:r>
              <a:rPr lang="es-ES" sz="1800" b="1" dirty="0">
                <a:solidFill>
                  <a:schemeClr val="bg1"/>
                </a:solidFill>
              </a:rPr>
              <a:t> Core</a:t>
            </a:r>
            <a:endParaRPr lang="es-AR" sz="2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9C68B1-B52A-8C3F-3627-BCD69B187E1C}"/>
              </a:ext>
            </a:extLst>
          </p:cNvPr>
          <p:cNvSpPr txBox="1"/>
          <p:nvPr/>
        </p:nvSpPr>
        <p:spPr>
          <a:xfrm>
            <a:off x="3545501" y="2510831"/>
            <a:ext cx="1476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Databases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57365-290F-D326-6BFD-EF255CAE8D79}"/>
              </a:ext>
            </a:extLst>
          </p:cNvPr>
          <p:cNvSpPr txBox="1"/>
          <p:nvPr/>
        </p:nvSpPr>
        <p:spPr>
          <a:xfrm>
            <a:off x="5064997" y="2496068"/>
            <a:ext cx="1394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Instructions</a:t>
            </a:r>
            <a:endParaRPr lang="es-AR" sz="27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6DD188-F358-73C1-ACBE-4595C1440135}"/>
              </a:ext>
            </a:extLst>
          </p:cNvPr>
          <p:cNvCxnSpPr>
            <a:cxnSpLocks/>
            <a:stCxn id="4" idx="3"/>
            <a:endCxn id="13" idx="0"/>
          </p:cNvCxnSpPr>
          <p:nvPr/>
        </p:nvCxnSpPr>
        <p:spPr>
          <a:xfrm flipH="1">
            <a:off x="770790" y="1715652"/>
            <a:ext cx="3219259" cy="712068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E627FB-A231-4066-B31E-E6D8A60E4CDD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461942" y="1893634"/>
            <a:ext cx="1365779" cy="621458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8B2359-4D6F-1A84-E822-47B7C74C07A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83812" y="1951046"/>
            <a:ext cx="0" cy="559785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1C8E42-7E3F-CE0C-80EF-1ED63D440520}"/>
              </a:ext>
            </a:extLst>
          </p:cNvPr>
          <p:cNvCxnSpPr>
            <a:cxnSpLocks/>
          </p:cNvCxnSpPr>
          <p:nvPr/>
        </p:nvCxnSpPr>
        <p:spPr>
          <a:xfrm>
            <a:off x="4773838" y="1825968"/>
            <a:ext cx="868134" cy="684863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Image outline">
            <a:extLst>
              <a:ext uri="{FF2B5EF4-FFF2-40B4-BE49-F238E27FC236}">
                <a16:creationId xmlns:a16="http://schemas.microsoft.com/office/drawing/2014/main" id="{9002162B-2554-7AF9-0B26-330988F96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144" y="785190"/>
            <a:ext cx="1108444" cy="1108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35E00-1E7A-02F7-65CE-A3FA215FADF5}"/>
              </a:ext>
            </a:extLst>
          </p:cNvPr>
          <p:cNvSpPr txBox="1"/>
          <p:nvPr/>
        </p:nvSpPr>
        <p:spPr>
          <a:xfrm>
            <a:off x="6696664" y="2496068"/>
            <a:ext cx="1941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>
                <a:solidFill>
                  <a:schemeClr val="bg1"/>
                </a:solidFill>
              </a:rPr>
              <a:t>Computer</a:t>
            </a:r>
            <a:r>
              <a:rPr lang="es-ES" sz="1800" b="1" dirty="0">
                <a:solidFill>
                  <a:schemeClr val="bg1"/>
                </a:solidFill>
              </a:rPr>
              <a:t> </a:t>
            </a:r>
            <a:r>
              <a:rPr lang="es-ES" sz="1800" b="1" dirty="0" err="1">
                <a:solidFill>
                  <a:schemeClr val="bg1"/>
                </a:solidFill>
              </a:rPr>
              <a:t>Vision</a:t>
            </a:r>
            <a:r>
              <a:rPr lang="es-ES" sz="1800" b="1" dirty="0">
                <a:solidFill>
                  <a:schemeClr val="bg1"/>
                </a:solidFill>
              </a:rPr>
              <a:t> </a:t>
            </a:r>
            <a:r>
              <a:rPr lang="es-ES" sz="1800" b="1" dirty="0" err="1">
                <a:solidFill>
                  <a:schemeClr val="bg1"/>
                </a:solidFill>
              </a:rPr>
              <a:t>Model</a:t>
            </a:r>
            <a:endParaRPr lang="es-AR" sz="27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CF5D7C-A16C-D7A5-A948-A4EAB5A76AE2}"/>
              </a:ext>
            </a:extLst>
          </p:cNvPr>
          <p:cNvCxnSpPr>
            <a:cxnSpLocks/>
          </p:cNvCxnSpPr>
          <p:nvPr/>
        </p:nvCxnSpPr>
        <p:spPr>
          <a:xfrm>
            <a:off x="4882412" y="1550754"/>
            <a:ext cx="2230769" cy="898795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04A2360B-B306-B49D-B0F4-41B7C62C0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215" y="727777"/>
            <a:ext cx="2220815" cy="1223269"/>
          </a:xfrm>
          <a:prstGeom prst="rect">
            <a:avLst/>
          </a:prstGeom>
        </p:spPr>
      </p:pic>
      <p:pic>
        <p:nvPicPr>
          <p:cNvPr id="5" name="Picture 4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69ED09A7-B38F-7ED4-8F4A-1B06ABEEB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87" y="727777"/>
            <a:ext cx="1268111" cy="1039232"/>
          </a:xfrm>
          <a:prstGeom prst="rect">
            <a:avLst/>
          </a:prstGeom>
        </p:spPr>
      </p:pic>
      <p:pic>
        <p:nvPicPr>
          <p:cNvPr id="21" name="Picture 2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DF8A6AB-680D-0288-B599-8622D55FA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322" y="3248795"/>
            <a:ext cx="2772324" cy="1195612"/>
          </a:xfrm>
          <a:prstGeom prst="rect">
            <a:avLst/>
          </a:prstGeom>
        </p:spPr>
      </p:pic>
      <p:pic>
        <p:nvPicPr>
          <p:cNvPr id="23" name="Picture 2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A57E1D8-41F2-0692-6E5C-4C58AE83A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490" y="3187663"/>
            <a:ext cx="2413625" cy="14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3678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F77D1A-4FAE-CB78-ABAD-F73EC462F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sets_task_01jz8gcd7sf0fr8dzmm2hzf04s_task_01jz8gcd7sf0fr8dzmm2hzf04s_genid_af40db3c-a2f0-4118-80a4-32253922462d_25_07_03_16_02_418692_videos_00000_932856482_source">
            <a:hlinkClick r:id="" action="ppaction://media"/>
            <a:extLst>
              <a:ext uri="{FF2B5EF4-FFF2-40B4-BE49-F238E27FC236}">
                <a16:creationId xmlns:a16="http://schemas.microsoft.com/office/drawing/2014/main" id="{80B3D050-864F-B37E-AC26-6EF7BFBDA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7294"/>
          <a:stretch>
            <a:fillRect/>
          </a:stretch>
        </p:blipFill>
        <p:spPr>
          <a:xfrm>
            <a:off x="1583140" y="562972"/>
            <a:ext cx="2900149" cy="4032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assets_task_01jz8gm0ggfyca9wzpspjbq70g_task_01jz8gm0ggfyca9wzpspjbq70g_genid_fb2525fb-6620-424f-87d4-014c14569295_25_07_03_16_06_947515_videos_00000_821968366_source">
            <a:hlinkClick r:id="" action="ppaction://media"/>
            <a:extLst>
              <a:ext uri="{FF2B5EF4-FFF2-40B4-BE49-F238E27FC236}">
                <a16:creationId xmlns:a16="http://schemas.microsoft.com/office/drawing/2014/main" id="{D598B622-F511-50D1-0B91-71E65FC2C3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b="7618"/>
          <a:stretch>
            <a:fillRect/>
          </a:stretch>
        </p:blipFill>
        <p:spPr>
          <a:xfrm>
            <a:off x="4913195" y="577045"/>
            <a:ext cx="2900148" cy="4018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835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3FD8B4CB-7409-F18D-5D9A-BF264A98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95">
            <a:extLst>
              <a:ext uri="{FF2B5EF4-FFF2-40B4-BE49-F238E27FC236}">
                <a16:creationId xmlns:a16="http://schemas.microsoft.com/office/drawing/2014/main" id="{58947EA9-6B95-FFF2-E0D3-07D3EE74E9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551" y="0"/>
            <a:ext cx="21696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5">
            <a:extLst>
              <a:ext uri="{FF2B5EF4-FFF2-40B4-BE49-F238E27FC236}">
                <a16:creationId xmlns:a16="http://schemas.microsoft.com/office/drawing/2014/main" id="{144B1FA5-09E3-781F-CC95-9E830B4F5AAE}"/>
              </a:ext>
            </a:extLst>
          </p:cNvPr>
          <p:cNvSpPr txBox="1"/>
          <p:nvPr/>
        </p:nvSpPr>
        <p:spPr>
          <a:xfrm>
            <a:off x="721599" y="365013"/>
            <a:ext cx="580174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LLM-Native dentro de Wúru</a:t>
            </a: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09EBA-39CE-33B0-7A3B-B7147E79B81A}"/>
              </a:ext>
            </a:extLst>
          </p:cNvPr>
          <p:cNvSpPr txBox="1"/>
          <p:nvPr/>
        </p:nvSpPr>
        <p:spPr>
          <a:xfrm>
            <a:off x="449059" y="1348033"/>
            <a:ext cx="6347668" cy="358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lose up of text&#10;&#10;AI-generated content may be incorrect.">
            <a:extLst>
              <a:ext uri="{FF2B5EF4-FFF2-40B4-BE49-F238E27FC236}">
                <a16:creationId xmlns:a16="http://schemas.microsoft.com/office/drawing/2014/main" id="{216C4DF7-C4F2-483C-EC5E-23F66E93F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99" y="2250372"/>
            <a:ext cx="2794142" cy="13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856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138C9-0979-FFE9-4390-8E71E99F8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en working on a car&#10;&#10;AI-generated content may be incorrect.">
            <a:extLst>
              <a:ext uri="{FF2B5EF4-FFF2-40B4-BE49-F238E27FC236}">
                <a16:creationId xmlns:a16="http://schemas.microsoft.com/office/drawing/2014/main" id="{D491C01E-84D3-985A-901F-13DB56DC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098" r="15935" b="15072"/>
          <a:stretch>
            <a:fillRect/>
          </a:stretch>
        </p:blipFill>
        <p:spPr>
          <a:xfrm>
            <a:off x="-1" y="0"/>
            <a:ext cx="9144001" cy="521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08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42A66F1E-E379-4E2C-6A8F-1F7DE7EDE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5">
            <a:extLst>
              <a:ext uri="{FF2B5EF4-FFF2-40B4-BE49-F238E27FC236}">
                <a16:creationId xmlns:a16="http://schemas.microsoft.com/office/drawing/2014/main" id="{64DCF2CF-0E6D-DD8C-5C9A-DBEE8A219A1D}"/>
              </a:ext>
            </a:extLst>
          </p:cNvPr>
          <p:cNvSpPr txBox="1"/>
          <p:nvPr/>
        </p:nvSpPr>
        <p:spPr>
          <a:xfrm>
            <a:off x="721598" y="365013"/>
            <a:ext cx="700827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LLM-Native Product Management</a:t>
            </a: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5C920-11F8-2711-ADD1-A6BEB8408569}"/>
              </a:ext>
            </a:extLst>
          </p:cNvPr>
          <p:cNvSpPr txBox="1"/>
          <p:nvPr/>
        </p:nvSpPr>
        <p:spPr>
          <a:xfrm>
            <a:off x="449059" y="1348033"/>
            <a:ext cx="6347668" cy="358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30AC3F-121E-BAF9-11FD-0299BA53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6" y="2193703"/>
            <a:ext cx="2336831" cy="141526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4D9E5E-4B99-7C53-219E-06AAAD2D9E17}"/>
              </a:ext>
            </a:extLst>
          </p:cNvPr>
          <p:cNvCxnSpPr>
            <a:cxnSpLocks/>
          </p:cNvCxnSpPr>
          <p:nvPr/>
        </p:nvCxnSpPr>
        <p:spPr>
          <a:xfrm>
            <a:off x="2687380" y="2901335"/>
            <a:ext cx="50349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94CF27-B431-7B5A-975D-F4225BEAA7FB}"/>
              </a:ext>
            </a:extLst>
          </p:cNvPr>
          <p:cNvSpPr txBox="1"/>
          <p:nvPr/>
        </p:nvSpPr>
        <p:spPr>
          <a:xfrm>
            <a:off x="4572000" y="2642862"/>
            <a:ext cx="8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Claude </a:t>
            </a:r>
            <a:r>
              <a:rPr lang="es-ES_tradnl" dirty="0" err="1">
                <a:solidFill>
                  <a:schemeClr val="bg1"/>
                </a:solidFill>
              </a:rPr>
              <a:t>Code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8" name="Picture 7" descr="A green and black logo&#10;&#10;AI-generated content may be incorrect.">
            <a:extLst>
              <a:ext uri="{FF2B5EF4-FFF2-40B4-BE49-F238E27FC236}">
                <a16:creationId xmlns:a16="http://schemas.microsoft.com/office/drawing/2014/main" id="{90D591A4-B5BA-095C-5FC2-E9EC11CA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069" y="2636588"/>
            <a:ext cx="529494" cy="52949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451832-8695-6A35-9420-1DB07F2F285A}"/>
              </a:ext>
            </a:extLst>
          </p:cNvPr>
          <p:cNvCxnSpPr>
            <a:cxnSpLocks/>
          </p:cNvCxnSpPr>
          <p:nvPr/>
        </p:nvCxnSpPr>
        <p:spPr>
          <a:xfrm>
            <a:off x="3982780" y="2901335"/>
            <a:ext cx="50349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black and white page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6214A89E-91DB-4D25-B550-528A1F496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863" y="1639309"/>
            <a:ext cx="2235448" cy="23042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58B2E5-B2A7-9DD1-D9E2-485850A35DD2}"/>
              </a:ext>
            </a:extLst>
          </p:cNvPr>
          <p:cNvCxnSpPr>
            <a:cxnSpLocks/>
          </p:cNvCxnSpPr>
          <p:nvPr/>
        </p:nvCxnSpPr>
        <p:spPr>
          <a:xfrm>
            <a:off x="5415008" y="2901335"/>
            <a:ext cx="50349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19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CC19C184-9B84-9115-3ADE-AD3CC777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5">
            <a:extLst>
              <a:ext uri="{FF2B5EF4-FFF2-40B4-BE49-F238E27FC236}">
                <a16:creationId xmlns:a16="http://schemas.microsoft.com/office/drawing/2014/main" id="{35B3AEBA-18EA-6E0D-C32D-C95C1E3CB686}"/>
              </a:ext>
            </a:extLst>
          </p:cNvPr>
          <p:cNvSpPr txBox="1"/>
          <p:nvPr/>
        </p:nvSpPr>
        <p:spPr>
          <a:xfrm>
            <a:off x="721598" y="365013"/>
            <a:ext cx="703175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LLM-Native Orboarding de Clientes</a:t>
            </a: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14CAB-12FD-647A-D2BA-FE187028C2B1}"/>
              </a:ext>
            </a:extLst>
          </p:cNvPr>
          <p:cNvSpPr txBox="1"/>
          <p:nvPr/>
        </p:nvSpPr>
        <p:spPr>
          <a:xfrm>
            <a:off x="449059" y="1348033"/>
            <a:ext cx="6347668" cy="358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F2B10D-2E1B-C6CE-8214-B630CFCAE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48" y="1880188"/>
            <a:ext cx="4508091" cy="2966863"/>
          </a:xfrm>
          <a:prstGeom prst="rect">
            <a:avLst/>
          </a:prstGeom>
        </p:spPr>
      </p:pic>
      <p:pic>
        <p:nvPicPr>
          <p:cNvPr id="13" name="Picture 12" descr="A green square with white x on it&#10;&#10;AI-generated content may be incorrect.">
            <a:extLst>
              <a:ext uri="{FF2B5EF4-FFF2-40B4-BE49-F238E27FC236}">
                <a16:creationId xmlns:a16="http://schemas.microsoft.com/office/drawing/2014/main" id="{E00B780E-6A2B-E1FE-BF0D-206BB4AA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357" y="2285934"/>
            <a:ext cx="1659224" cy="110614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994AFD7-C7A0-A2CC-7C0B-C9E335B70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74022" y="2478379"/>
            <a:ext cx="755668" cy="77840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300073-9B1B-C78E-09C0-5539BE560F19}"/>
              </a:ext>
            </a:extLst>
          </p:cNvPr>
          <p:cNvCxnSpPr>
            <a:cxnSpLocks/>
          </p:cNvCxnSpPr>
          <p:nvPr/>
        </p:nvCxnSpPr>
        <p:spPr>
          <a:xfrm>
            <a:off x="1200842" y="2857566"/>
            <a:ext cx="8087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3AF77D-2F04-3A83-FF32-8AB478ACD5CA}"/>
              </a:ext>
            </a:extLst>
          </p:cNvPr>
          <p:cNvCxnSpPr>
            <a:cxnSpLocks/>
          </p:cNvCxnSpPr>
          <p:nvPr/>
        </p:nvCxnSpPr>
        <p:spPr>
          <a:xfrm flipV="1">
            <a:off x="7017488" y="2839008"/>
            <a:ext cx="735861" cy="185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white logo on a black background&#10;&#10;AI-generated content may be incorrect.">
            <a:extLst>
              <a:ext uri="{FF2B5EF4-FFF2-40B4-BE49-F238E27FC236}">
                <a16:creationId xmlns:a16="http://schemas.microsoft.com/office/drawing/2014/main" id="{D650F79E-197F-0792-BEBE-37C343E72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251" y="1113642"/>
            <a:ext cx="678883" cy="67888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3308344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7AA5868C-9668-DD9B-690A-D05F41410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C63C96-1F2F-04FB-ECE6-898B64616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249" y="1402191"/>
            <a:ext cx="7897611" cy="1323439"/>
          </a:xfrm>
        </p:spPr>
        <p:txBody>
          <a:bodyPr>
            <a:normAutofit fontScale="92500"/>
          </a:bodyPr>
          <a:lstStyle/>
          <a:p>
            <a:r>
              <a:rPr lang="en-A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Organizaciones Nativas LLM: liberar de la burocracia, lo tedioso, la fricción</a:t>
            </a:r>
          </a:p>
          <a:p>
            <a:r>
              <a:rPr lang="en-A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Usar IA para crear experiencias soprendentes por lo simples</a:t>
            </a:r>
          </a:p>
          <a:p>
            <a:r>
              <a:rPr lang="en-A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equipo de salud se enfoca 100% en el paciente y su técnica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EFC17-2738-C450-8BAE-F9847E5891CB}"/>
              </a:ext>
            </a:extLst>
          </p:cNvPr>
          <p:cNvSpPr txBox="1"/>
          <p:nvPr/>
        </p:nvSpPr>
        <p:spPr>
          <a:xfrm>
            <a:off x="1018572" y="2936750"/>
            <a:ext cx="7106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40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Volver a la esencia humana de las profesiones en la salud</a:t>
            </a:r>
            <a:endParaRPr lang="es-ES_tradnl" sz="4000" i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Google Shape;377;p102">
            <a:extLst>
              <a:ext uri="{FF2B5EF4-FFF2-40B4-BE49-F238E27FC236}">
                <a16:creationId xmlns:a16="http://schemas.microsoft.com/office/drawing/2014/main" id="{ED88B415-DAD2-E984-BCE1-6B25016D4E8D}"/>
              </a:ext>
            </a:extLst>
          </p:cNvPr>
          <p:cNvSpPr txBox="1"/>
          <p:nvPr/>
        </p:nvSpPr>
        <p:spPr>
          <a:xfrm>
            <a:off x="874249" y="575549"/>
            <a:ext cx="762235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Resumiendo</a:t>
            </a:r>
          </a:p>
        </p:txBody>
      </p:sp>
    </p:spTree>
    <p:extLst>
      <p:ext uri="{BB962C8B-B14F-4D97-AF65-F5344CB8AC3E}">
        <p14:creationId xmlns:p14="http://schemas.microsoft.com/office/powerpoint/2010/main" val="14814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597">
          <a:extLst>
            <a:ext uri="{FF2B5EF4-FFF2-40B4-BE49-F238E27FC236}">
              <a16:creationId xmlns:a16="http://schemas.microsoft.com/office/drawing/2014/main" id="{EAE89D51-396E-BBF4-9F9C-BE5B4D1D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120">
            <a:extLst>
              <a:ext uri="{FF2B5EF4-FFF2-40B4-BE49-F238E27FC236}">
                <a16:creationId xmlns:a16="http://schemas.microsoft.com/office/drawing/2014/main" id="{0769B5B6-C949-AD0A-7FDF-39F947B1B6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135" y="465149"/>
            <a:ext cx="6277648" cy="666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20">
            <a:extLst>
              <a:ext uri="{FF2B5EF4-FFF2-40B4-BE49-F238E27FC236}">
                <a16:creationId xmlns:a16="http://schemas.microsoft.com/office/drawing/2014/main" id="{D5F9D38C-7BCE-E46E-D12D-0868DCDD78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9" b="49"/>
          <a:stretch/>
        </p:blipFill>
        <p:spPr>
          <a:xfrm>
            <a:off x="3256135" y="2957076"/>
            <a:ext cx="1156377" cy="6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20">
            <a:extLst>
              <a:ext uri="{FF2B5EF4-FFF2-40B4-BE49-F238E27FC236}">
                <a16:creationId xmlns:a16="http://schemas.microsoft.com/office/drawing/2014/main" id="{337F2B48-8C8A-2A18-8B32-CFF43A73563B}"/>
              </a:ext>
            </a:extLst>
          </p:cNvPr>
          <p:cNvSpPr txBox="1"/>
          <p:nvPr/>
        </p:nvSpPr>
        <p:spPr>
          <a:xfrm>
            <a:off x="187925" y="653692"/>
            <a:ext cx="4320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¡Gracias!</a:t>
            </a:r>
            <a:endParaRPr sz="60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p120">
            <a:extLst>
              <a:ext uri="{FF2B5EF4-FFF2-40B4-BE49-F238E27FC236}">
                <a16:creationId xmlns:a16="http://schemas.microsoft.com/office/drawing/2014/main" id="{189575A6-CAC7-97C1-D645-C469F41D6538}"/>
              </a:ext>
            </a:extLst>
          </p:cNvPr>
          <p:cNvSpPr txBox="1"/>
          <p:nvPr/>
        </p:nvSpPr>
        <p:spPr>
          <a:xfrm>
            <a:off x="3135777" y="1826361"/>
            <a:ext cx="35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luciano.tourn@wuru.ai</a:t>
            </a:r>
            <a:endParaRPr sz="16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50000"/>
              </a:lnSpc>
            </a:pPr>
            <a:r>
              <a:rPr lang="es-419" sz="1600" u="sng" dirty="0">
                <a:solidFill>
                  <a:srgbClr val="E340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https://www.linkedin.com/in/tourn/</a:t>
            </a:r>
            <a:endParaRPr lang="es-419" sz="1600" dirty="0">
              <a:solidFill>
                <a:srgbClr val="E34075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5FC06F3-7299-9F85-2BC4-DA788587D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39" y="1966360"/>
            <a:ext cx="1748059" cy="17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4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>
          <a:extLst>
            <a:ext uri="{FF2B5EF4-FFF2-40B4-BE49-F238E27FC236}">
              <a16:creationId xmlns:a16="http://schemas.microsoft.com/office/drawing/2014/main" id="{F0E46A12-9EC6-1318-5521-2E6FF8ECD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13">
            <a:extLst>
              <a:ext uri="{FF2B5EF4-FFF2-40B4-BE49-F238E27FC236}">
                <a16:creationId xmlns:a16="http://schemas.microsoft.com/office/drawing/2014/main" id="{E0682785-BA41-EF98-0BED-FEE5A2FE9C29}"/>
              </a:ext>
            </a:extLst>
          </p:cNvPr>
          <p:cNvGrpSpPr/>
          <p:nvPr/>
        </p:nvGrpSpPr>
        <p:grpSpPr>
          <a:xfrm>
            <a:off x="30600" y="115000"/>
            <a:ext cx="9113400" cy="843575"/>
            <a:chOff x="30600" y="115000"/>
            <a:chExt cx="9113400" cy="843575"/>
          </a:xfrm>
        </p:grpSpPr>
        <p:cxnSp>
          <p:nvCxnSpPr>
            <p:cNvPr id="38" name="Google Shape;38;p13">
              <a:extLst>
                <a:ext uri="{FF2B5EF4-FFF2-40B4-BE49-F238E27FC236}">
                  <a16:creationId xmlns:a16="http://schemas.microsoft.com/office/drawing/2014/main" id="{3D350980-B908-8330-1AFC-BCB819A90047}"/>
                </a:ext>
              </a:extLst>
            </p:cNvPr>
            <p:cNvCxnSpPr/>
            <p:nvPr/>
          </p:nvCxnSpPr>
          <p:spPr>
            <a:xfrm>
              <a:off x="30600" y="529288"/>
              <a:ext cx="9113400" cy="15000"/>
            </a:xfrm>
            <a:prstGeom prst="straightConnector1">
              <a:avLst/>
            </a:prstGeom>
            <a:noFill/>
            <a:ln w="952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9" name="Google Shape;39;p13" title="Header formulario google_Mesa de trabajo 1.png">
              <a:extLst>
                <a:ext uri="{FF2B5EF4-FFF2-40B4-BE49-F238E27FC236}">
                  <a16:creationId xmlns:a16="http://schemas.microsoft.com/office/drawing/2014/main" id="{9580B71B-CDA3-AE6D-6DE7-8421F00F68D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0648" r="21137"/>
            <a:stretch/>
          </p:blipFill>
          <p:spPr>
            <a:xfrm>
              <a:off x="3633350" y="115000"/>
              <a:ext cx="1861525" cy="843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 descr="A group of people looking at computers&#10;&#10;AI-generated content may be incorrect.">
            <a:extLst>
              <a:ext uri="{FF2B5EF4-FFF2-40B4-BE49-F238E27FC236}">
                <a16:creationId xmlns:a16="http://schemas.microsoft.com/office/drawing/2014/main" id="{28F7739E-B84D-1D13-8DA9-72FC8754AD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71" b="7671"/>
          <a:stretch>
            <a:fillRect/>
          </a:stretch>
        </p:blipFill>
        <p:spPr>
          <a:xfrm>
            <a:off x="-930" y="-1"/>
            <a:ext cx="9144930" cy="51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7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28228-6C15-ED63-823F-63CC627F1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E73E4-6B5D-BD70-507C-CBF499D39E97}"/>
              </a:ext>
            </a:extLst>
          </p:cNvPr>
          <p:cNvSpPr txBox="1"/>
          <p:nvPr/>
        </p:nvSpPr>
        <p:spPr>
          <a:xfrm>
            <a:off x="684729" y="1434342"/>
            <a:ext cx="8459271" cy="334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A7E38-D598-C35B-3C61-F8B187C570F8}"/>
              </a:ext>
            </a:extLst>
          </p:cNvPr>
          <p:cNvSpPr txBox="1"/>
          <p:nvPr/>
        </p:nvSpPr>
        <p:spPr>
          <a:xfrm>
            <a:off x="684729" y="1949140"/>
            <a:ext cx="7481075" cy="1498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Productos</a:t>
            </a: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AI native para </a:t>
            </a: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automatizar</a:t>
            </a: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operaciones</a:t>
            </a: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salud</a:t>
            </a:r>
            <a:endParaRPr lang="en-US" sz="3800" kern="1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 kern="1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 i="1" kern="1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Google Shape;271;p94">
            <a:extLst>
              <a:ext uri="{FF2B5EF4-FFF2-40B4-BE49-F238E27FC236}">
                <a16:creationId xmlns:a16="http://schemas.microsoft.com/office/drawing/2014/main" id="{A3714A1D-D80D-1E4D-3BD0-77F018E1DB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684729" y="449971"/>
            <a:ext cx="1622536" cy="803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85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9"/>
          <p:cNvPicPr preferRelativeResize="0"/>
          <p:nvPr/>
        </p:nvPicPr>
        <p:blipFill rotWithShape="1">
          <a:blip r:embed="rId4">
            <a:alphaModFix/>
          </a:blip>
          <a:srcRect t="1643" b="1653"/>
          <a:stretch/>
        </p:blipFill>
        <p:spPr>
          <a:xfrm>
            <a:off x="127179" y="2133019"/>
            <a:ext cx="2666400" cy="134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9"/>
          <p:cNvPicPr preferRelativeResize="0"/>
          <p:nvPr/>
        </p:nvPicPr>
        <p:blipFill rotWithShape="1">
          <a:blip r:embed="rId5">
            <a:alphaModFix/>
          </a:blip>
          <a:srcRect t="39" b="39"/>
          <a:stretch/>
        </p:blipFill>
        <p:spPr>
          <a:xfrm>
            <a:off x="158150" y="3625550"/>
            <a:ext cx="3068824" cy="15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9"/>
          <p:cNvPicPr preferRelativeResize="0"/>
          <p:nvPr/>
        </p:nvPicPr>
        <p:blipFill rotWithShape="1">
          <a:blip r:embed="rId6">
            <a:alphaModFix/>
          </a:blip>
          <a:srcRect t="1105" b="1105"/>
          <a:stretch/>
        </p:blipFill>
        <p:spPr>
          <a:xfrm>
            <a:off x="2069523" y="658125"/>
            <a:ext cx="4309794" cy="1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9"/>
          <p:cNvPicPr preferRelativeResize="0"/>
          <p:nvPr/>
        </p:nvPicPr>
        <p:blipFill rotWithShape="1">
          <a:blip r:embed="rId7">
            <a:alphaModFix/>
          </a:blip>
          <a:srcRect t="6202" b="6193"/>
          <a:stretch/>
        </p:blipFill>
        <p:spPr>
          <a:xfrm>
            <a:off x="-151276" y="182800"/>
            <a:ext cx="4215126" cy="15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9"/>
          <p:cNvPicPr preferRelativeResize="0"/>
          <p:nvPr/>
        </p:nvPicPr>
        <p:blipFill rotWithShape="1">
          <a:blip r:embed="rId8">
            <a:alphaModFix/>
          </a:blip>
          <a:srcRect l="1839" r="1839"/>
          <a:stretch/>
        </p:blipFill>
        <p:spPr>
          <a:xfrm>
            <a:off x="2765187" y="3348927"/>
            <a:ext cx="3132357" cy="178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9"/>
          <p:cNvSpPr txBox="1"/>
          <p:nvPr/>
        </p:nvSpPr>
        <p:spPr>
          <a:xfrm>
            <a:off x="1016750" y="182800"/>
            <a:ext cx="7312200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AR" sz="2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SemiBold"/>
                <a:ea typeface="Prompt SemiBold"/>
                <a:cs typeface="Prompt SemiBold"/>
                <a:sym typeface="Prompt SemiBold"/>
              </a:rPr>
              <a:t>Agendamiento quirúrgico</a:t>
            </a:r>
            <a:endParaRPr kumimoji="0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pic>
        <p:nvPicPr>
          <p:cNvPr id="160" name="Google Shape;160;p49"/>
          <p:cNvPicPr preferRelativeResize="0"/>
          <p:nvPr/>
        </p:nvPicPr>
        <p:blipFill rotWithShape="1">
          <a:blip r:embed="rId9">
            <a:alphaModFix/>
          </a:blip>
          <a:srcRect l="1793" r="1802"/>
          <a:stretch/>
        </p:blipFill>
        <p:spPr>
          <a:xfrm>
            <a:off x="544096" y="2571773"/>
            <a:ext cx="4945329" cy="22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16720" y="2774124"/>
            <a:ext cx="7694960" cy="2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9"/>
          <p:cNvPicPr preferRelativeResize="0"/>
          <p:nvPr/>
        </p:nvPicPr>
        <p:blipFill rotWithShape="1">
          <a:blip r:embed="rId11">
            <a:alphaModFix/>
          </a:blip>
          <a:srcRect t="357" b="357"/>
          <a:stretch/>
        </p:blipFill>
        <p:spPr>
          <a:xfrm>
            <a:off x="3351851" y="182801"/>
            <a:ext cx="5647450" cy="25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16720" y="1130794"/>
            <a:ext cx="4945326" cy="163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575" y="1176250"/>
            <a:ext cx="7341000" cy="296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69" name="Google Shape;169;p50"/>
          <p:cNvSpPr txBox="1"/>
          <p:nvPr/>
        </p:nvSpPr>
        <p:spPr>
          <a:xfrm>
            <a:off x="1831800" y="240350"/>
            <a:ext cx="5480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419" sz="3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SemiBold"/>
                <a:ea typeface="Prompt SemiBold"/>
                <a:cs typeface="Prompt SemiBold"/>
                <a:sym typeface="Prompt SemiBold"/>
              </a:rPr>
              <a:t>10 </a:t>
            </a:r>
            <a:r>
              <a:rPr kumimoji="0" lang="es-419" sz="3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SemiBold"/>
                <a:ea typeface="Prompt SemiBold"/>
                <a:cs typeface="Prompt SemiBold"/>
                <a:sym typeface="Prompt SemiBold"/>
              </a:rPr>
              <a:t>ci</a:t>
            </a:r>
            <a:r>
              <a:rPr lang="es-419" sz="3800">
                <a:solidFill>
                  <a:srgbClr val="FFFFF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rugías después…</a:t>
            </a:r>
            <a:endParaRPr kumimoji="0" sz="3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651546-DC3A-72EF-9F91-29E9FB985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t="13510" r="-932" b="12456"/>
          <a:stretch>
            <a:fillRect/>
          </a:stretch>
        </p:blipFill>
        <p:spPr bwMode="auto">
          <a:xfrm>
            <a:off x="1286541" y="76368"/>
            <a:ext cx="9191850" cy="510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B2E845-B25C-F943-08F3-DA8AC197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044">
            <a:off x="416930" y="723012"/>
            <a:ext cx="1739224" cy="314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53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1E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3B7AACA2-520B-93C7-BD4B-F25747902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71;p94">
            <a:extLst>
              <a:ext uri="{FF2B5EF4-FFF2-40B4-BE49-F238E27FC236}">
                <a16:creationId xmlns:a16="http://schemas.microsoft.com/office/drawing/2014/main" id="{3E587C64-FBEF-A55A-8BF1-7178F39BD2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8280461" y="4634670"/>
            <a:ext cx="678901" cy="3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01391-640A-EB95-9983-07C7306FA134}"/>
              </a:ext>
            </a:extLst>
          </p:cNvPr>
          <p:cNvSpPr txBox="1"/>
          <p:nvPr/>
        </p:nvSpPr>
        <p:spPr>
          <a:xfrm>
            <a:off x="669851" y="584790"/>
            <a:ext cx="37320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100K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AFB62-1E3A-0FC2-E249-B6034216AE42}"/>
              </a:ext>
            </a:extLst>
          </p:cNvPr>
          <p:cNvSpPr txBox="1"/>
          <p:nvPr/>
        </p:nvSpPr>
        <p:spPr>
          <a:xfrm>
            <a:off x="6103088" y="584790"/>
            <a:ext cx="17756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8D4F3-6D7B-E449-71A6-211395AA7142}"/>
              </a:ext>
            </a:extLst>
          </p:cNvPr>
          <p:cNvSpPr txBox="1"/>
          <p:nvPr/>
        </p:nvSpPr>
        <p:spPr>
          <a:xfrm>
            <a:off x="5816009" y="2800782"/>
            <a:ext cx="25783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130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386A0-5FE5-9EE8-8D43-9F9A8E6631BF}"/>
              </a:ext>
            </a:extLst>
          </p:cNvPr>
          <p:cNvSpPr txBox="1"/>
          <p:nvPr/>
        </p:nvSpPr>
        <p:spPr>
          <a:xfrm>
            <a:off x="669851" y="1692786"/>
            <a:ext cx="3408806" cy="458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Cirugías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agendadas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D2D74-A530-ABF9-DBEB-2DC596A9DB1C}"/>
              </a:ext>
            </a:extLst>
          </p:cNvPr>
          <p:cNvSpPr txBox="1"/>
          <p:nvPr/>
        </p:nvSpPr>
        <p:spPr>
          <a:xfrm>
            <a:off x="5656519" y="3878439"/>
            <a:ext cx="2668773" cy="458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Releases a </a:t>
            </a: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producción</a:t>
            </a:r>
            <a:endParaRPr lang="en-US" sz="1800" kern="1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35276-0107-45A9-60D6-976B5644F130}"/>
              </a:ext>
            </a:extLst>
          </p:cNvPr>
          <p:cNvSpPr txBox="1"/>
          <p:nvPr/>
        </p:nvSpPr>
        <p:spPr>
          <a:xfrm>
            <a:off x="669851" y="2800782"/>
            <a:ext cx="26581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&gt;1300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D6532-110A-AB1A-FFCD-87E51397D20E}"/>
              </a:ext>
            </a:extLst>
          </p:cNvPr>
          <p:cNvSpPr txBox="1"/>
          <p:nvPr/>
        </p:nvSpPr>
        <p:spPr>
          <a:xfrm>
            <a:off x="669851" y="3878439"/>
            <a:ext cx="3408806" cy="458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Usuarios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Activos </a:t>
            </a: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A1C9C-0C25-3044-02F7-28BB3B843CBA}"/>
              </a:ext>
            </a:extLst>
          </p:cNvPr>
          <p:cNvSpPr txBox="1"/>
          <p:nvPr/>
        </p:nvSpPr>
        <p:spPr>
          <a:xfrm>
            <a:off x="5816009" y="1692786"/>
            <a:ext cx="2184641" cy="458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Quirófanos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activos</a:t>
            </a:r>
            <a:endParaRPr lang="en-US" sz="1800" kern="1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1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A83C7-5833-6297-5033-BC7A62E29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BE97BE-6B0D-27B8-AF0A-A881B032DFD0}"/>
              </a:ext>
            </a:extLst>
          </p:cNvPr>
          <p:cNvSpPr txBox="1"/>
          <p:nvPr/>
        </p:nvSpPr>
        <p:spPr>
          <a:xfrm>
            <a:off x="684729" y="1434342"/>
            <a:ext cx="8459271" cy="334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279;p95">
            <a:extLst>
              <a:ext uri="{FF2B5EF4-FFF2-40B4-BE49-F238E27FC236}">
                <a16:creationId xmlns:a16="http://schemas.microsoft.com/office/drawing/2014/main" id="{51847772-8D96-40DE-0548-91514808FFB1}"/>
              </a:ext>
            </a:extLst>
          </p:cNvPr>
          <p:cNvSpPr txBox="1"/>
          <p:nvPr/>
        </p:nvSpPr>
        <p:spPr>
          <a:xfrm>
            <a:off x="2119193" y="2737097"/>
            <a:ext cx="580174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Principio LLM Native</a:t>
            </a:r>
            <a:endParaRPr sz="3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024B1-4B92-A68F-6218-AC5CF5489E20}"/>
              </a:ext>
            </a:extLst>
          </p:cNvPr>
          <p:cNvSpPr txBox="1"/>
          <p:nvPr/>
        </p:nvSpPr>
        <p:spPr>
          <a:xfrm>
            <a:off x="598738" y="3463808"/>
            <a:ext cx="7946523" cy="1498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Nadie </a:t>
            </a: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debería</a:t>
            </a: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hacer</a:t>
            </a: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 mano lo que se puede </a:t>
            </a: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hacer</a:t>
            </a: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con AI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5BE81B6A-99BA-1341-83BD-682CF615F307}"/>
              </a:ext>
            </a:extLst>
          </p:cNvPr>
          <p:cNvGrpSpPr/>
          <p:nvPr/>
        </p:nvGrpSpPr>
        <p:grpSpPr>
          <a:xfrm>
            <a:off x="3211031" y="854865"/>
            <a:ext cx="2721935" cy="1158949"/>
            <a:chOff x="2796363" y="3200400"/>
            <a:chExt cx="2721935" cy="1158949"/>
          </a:xfrm>
        </p:grpSpPr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FD7151FE-9032-D10D-4627-2B20C29A190C}"/>
                </a:ext>
              </a:extLst>
            </p:cNvPr>
            <p:cNvSpPr/>
            <p:nvPr/>
          </p:nvSpPr>
          <p:spPr>
            <a:xfrm>
              <a:off x="2796363" y="3200400"/>
              <a:ext cx="2721935" cy="1158949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s-ES_tradnl"/>
            </a:p>
          </p:txBody>
        </p:sp>
        <p:pic>
          <p:nvPicPr>
            <p:cNvPr id="13" name="Picture 12" descr="A mathematical equation with numbers and symbols&#10;&#10;AI-generated content may be incorrect.">
              <a:extLst>
                <a:ext uri="{FF2B5EF4-FFF2-40B4-BE49-F238E27FC236}">
                  <a16:creationId xmlns:a16="http://schemas.microsoft.com/office/drawing/2014/main" id="{0731BB49-041B-301D-79E0-C03D5B5267D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902688" y="3383974"/>
              <a:ext cx="2509283" cy="75373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648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Wúru">
  <a:themeElements>
    <a:clrScheme name="Simple Light">
      <a:dk1>
        <a:srgbClr val="263238"/>
      </a:dk1>
      <a:lt1>
        <a:srgbClr val="FFFFFF"/>
      </a:lt1>
      <a:dk2>
        <a:srgbClr val="ABB4B7"/>
      </a:dk2>
      <a:lt2>
        <a:srgbClr val="F8F5FF"/>
      </a:lt2>
      <a:accent1>
        <a:srgbClr val="FCC33C"/>
      </a:accent1>
      <a:accent2>
        <a:srgbClr val="CF414B"/>
      </a:accent2>
      <a:accent3>
        <a:srgbClr val="F3F3F3"/>
      </a:accent3>
      <a:accent4>
        <a:srgbClr val="8B6EAF"/>
      </a:accent4>
      <a:accent5>
        <a:srgbClr val="549DB6"/>
      </a:accent5>
      <a:accent6>
        <a:srgbClr val="666666"/>
      </a:accent6>
      <a:hlink>
        <a:srgbClr val="3A9F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44CE47D41B23B468FF7578C9DDD9E4B" ma:contentTypeVersion="13" ma:contentTypeDescription="Crear nuevo documento." ma:contentTypeScope="" ma:versionID="60ceb5fe79c158ad8a2175ad8a986c6a">
  <xsd:schema xmlns:xsd="http://www.w3.org/2001/XMLSchema" xmlns:xs="http://www.w3.org/2001/XMLSchema" xmlns:p="http://schemas.microsoft.com/office/2006/metadata/properties" xmlns:ns2="c2cd5d69-060a-42b2-b9a7-a58d3ec83361" xmlns:ns3="c9c34df9-5259-4bfc-9925-33aa447c5ae3" targetNamespace="http://schemas.microsoft.com/office/2006/metadata/properties" ma:root="true" ma:fieldsID="f687dfc4632623f38a7908f937209503" ns2:_="" ns3:_="">
    <xsd:import namespace="c2cd5d69-060a-42b2-b9a7-a58d3ec83361"/>
    <xsd:import namespace="c9c34df9-5259-4bfc-9925-33aa447c5a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d5d69-060a-42b2-b9a7-a58d3ec833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270d4ed-e938-482f-8c77-a721d5ced1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34df9-5259-4bfc-9925-33aa447c5ae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8b9c239-2cb2-4d49-9028-622b1d088ee6}" ma:internalName="TaxCatchAll" ma:showField="CatchAllData" ma:web="c9c34df9-5259-4bfc-9925-33aa447c5a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2cd5d69-060a-42b2-b9a7-a58d3ec83361">
      <Terms xmlns="http://schemas.microsoft.com/office/infopath/2007/PartnerControls"/>
    </lcf76f155ced4ddcb4097134ff3c332f>
    <TaxCatchAll xmlns="c9c34df9-5259-4bfc-9925-33aa447c5ae3" xsi:nil="true"/>
  </documentManagement>
</p:properties>
</file>

<file path=customXml/itemProps1.xml><?xml version="1.0" encoding="utf-8"?>
<ds:datastoreItem xmlns:ds="http://schemas.openxmlformats.org/officeDocument/2006/customXml" ds:itemID="{C2176743-46EA-4C3D-B6AE-A2811CB897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cd5d69-060a-42b2-b9a7-a58d3ec83361"/>
    <ds:schemaRef ds:uri="c9c34df9-5259-4bfc-9925-33aa447c5a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CC0ADA54-24B6-4783-A7F8-DF2431C6284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74C14FA-B293-4D98-8066-50A192BE7BDD}">
  <ds:schemaRefs>
    <ds:schemaRef ds:uri="c2cd5d69-060a-42b2-b9a7-a58d3ec83361"/>
    <ds:schemaRef ds:uri="c9c34df9-5259-4bfc-9925-33aa447c5ae3"/>
    <ds:schemaRef ds:uri="http://schemas.microsoft.com/office/2006/metadata/properties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23996</TotalTime>
  <Words>960</Words>
  <Application>Microsoft Macintosh PowerPoint</Application>
  <PresentationFormat>On-screen Show (16:9)</PresentationFormat>
  <Paragraphs>125</Paragraphs>
  <Slides>23</Slides>
  <Notes>21</Notes>
  <HiddenSlides>0</HiddenSlides>
  <MMClips>5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23</vt:i4>
      </vt:variant>
    </vt:vector>
  </HeadingPairs>
  <TitlesOfParts>
    <vt:vector size="33" baseType="lpstr">
      <vt:lpstr>Arial</vt:lpstr>
      <vt:lpstr>Prompt SemiBold</vt:lpstr>
      <vt:lpstr>Archivo</vt:lpstr>
      <vt:lpstr>Helvetica Neue</vt:lpstr>
      <vt:lpstr>Montserrat Medium</vt:lpstr>
      <vt:lpstr>Archivo Medium</vt:lpstr>
      <vt:lpstr>Montserrat</vt:lpstr>
      <vt:lpstr>Archivo SemiBold</vt:lpstr>
      <vt:lpstr>Wúru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Luciano Muratore</dc:creator>
  <cp:lastModifiedBy>Luciano Tourn</cp:lastModifiedBy>
  <cp:revision>100</cp:revision>
  <dcterms:modified xsi:type="dcterms:W3CDTF">2025-10-09T13:19:32Z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0x010100344CE47D41B23B468FF7578C9DDD9E4B</vt:lpwstr>
  </property>
</Properties>
</file>